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77" r:id="rId9"/>
    <p:sldId id="266" r:id="rId10"/>
    <p:sldId id="268" r:id="rId11"/>
    <p:sldId id="269" r:id="rId12"/>
    <p:sldId id="265" r:id="rId13"/>
    <p:sldId id="276" r:id="rId14"/>
    <p:sldId id="267" r:id="rId15"/>
    <p:sldId id="275" r:id="rId16"/>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p:cViewPr varScale="1">
        <p:scale>
          <a:sx n="74" d="100"/>
          <a:sy n="74" d="100"/>
        </p:scale>
        <p:origin x="-10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1440" tIns="45720" rIns="91440" bIns="45720" rtlCol="0"/>
          <a:lstStyle>
            <a:lvl1pPr algn="r">
              <a:defRPr sz="1200"/>
            </a:lvl1pPr>
          </a:lstStyle>
          <a:p>
            <a:fld id="{D45393D8-C540-4328-B998-A713FA3E12A2}" type="datetimeFigureOut">
              <a:rPr lang="en-US" smtClean="0"/>
              <a:pPr/>
              <a:t>8/11/2013</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lIns="91440" tIns="45720" rIns="91440" bIns="45720" rtlCol="0" anchor="b"/>
          <a:lstStyle>
            <a:lvl1pPr algn="r">
              <a:defRPr sz="1200"/>
            </a:lvl1pPr>
          </a:lstStyle>
          <a:p>
            <a:fld id="{4479C093-01DA-4403-A9C4-71DCAE79CE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79C093-01DA-4403-A9C4-71DCAE79CEFA}"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79C093-01DA-4403-A9C4-71DCAE79CEFA}"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79C093-01DA-4403-A9C4-71DCAE79CEFA}"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79C093-01DA-4403-A9C4-71DCAE79CEF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DDE95E-34CF-414C-814C-DC2599E1F6E1}"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DE95E-34CF-414C-814C-DC2599E1F6E1}"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DE95E-34CF-414C-814C-DC2599E1F6E1}"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DE95E-34CF-414C-814C-DC2599E1F6E1}"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DE95E-34CF-414C-814C-DC2599E1F6E1}" type="datetimeFigureOut">
              <a:rPr lang="en-US" smtClean="0"/>
              <a:pPr/>
              <a:t>8/11/2013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DDE95E-34CF-414C-814C-DC2599E1F6E1}" type="datetimeFigureOut">
              <a:rPr lang="en-US" smtClean="0"/>
              <a:pPr/>
              <a:t>8/11/2013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DDE95E-34CF-414C-814C-DC2599E1F6E1}" type="datetimeFigureOut">
              <a:rPr lang="en-US" smtClean="0"/>
              <a:pPr/>
              <a:t>8/11/2013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DDE95E-34CF-414C-814C-DC2599E1F6E1}" type="datetimeFigureOut">
              <a:rPr lang="en-US" smtClean="0"/>
              <a:pPr/>
              <a:t>8/11/2013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DE95E-34CF-414C-814C-DC2599E1F6E1}" type="datetimeFigureOut">
              <a:rPr lang="en-US" smtClean="0"/>
              <a:pPr/>
              <a:t>8/11/2013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DE95E-34CF-414C-814C-DC2599E1F6E1}" type="datetimeFigureOut">
              <a:rPr lang="en-US" smtClean="0"/>
              <a:pPr/>
              <a:t>8/11/2013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DE95E-34CF-414C-814C-DC2599E1F6E1}" type="datetimeFigureOut">
              <a:rPr lang="en-US" smtClean="0"/>
              <a:pPr/>
              <a:t>8/11/2013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D3302-CCC5-43BC-9AA9-7DE043E2F2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DE95E-34CF-414C-814C-DC2599E1F6E1}" type="datetimeFigureOut">
              <a:rPr lang="en-US" smtClean="0"/>
              <a:pPr/>
              <a:t>8/11/2013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D3302-CCC5-43BC-9AA9-7DE043E2F2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slide" Target="slide5.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pPr algn="l"/>
            <a:r>
              <a:rPr lang="en-US" sz="7200" dirty="0" smtClean="0">
                <a:latin typeface="Stencil" pitchFamily="82" charset="0"/>
              </a:rPr>
              <a:t>I</a:t>
            </a:r>
            <a:r>
              <a:rPr lang="en-US" sz="3600" dirty="0" smtClean="0">
                <a:latin typeface="Stencil" pitchFamily="82" charset="0"/>
              </a:rPr>
              <a:t>nvestigative</a:t>
            </a:r>
            <a:r>
              <a:rPr lang="en-US" dirty="0" smtClean="0">
                <a:latin typeface="Stencil" pitchFamily="82" charset="0"/>
              </a:rPr>
              <a:t>  </a:t>
            </a:r>
            <a:r>
              <a:rPr lang="en-US" sz="6700" dirty="0" smtClean="0">
                <a:latin typeface="Stencil" pitchFamily="82" charset="0"/>
              </a:rPr>
              <a:t>A</a:t>
            </a:r>
            <a:r>
              <a:rPr lang="en-US" sz="4000" dirty="0" smtClean="0">
                <a:latin typeface="Stencil" pitchFamily="82" charset="0"/>
              </a:rPr>
              <a:t>ssignmen</a:t>
            </a:r>
            <a:r>
              <a:rPr lang="en-US" dirty="0" smtClean="0">
                <a:latin typeface="Stencil" pitchFamily="82" charset="0"/>
              </a:rPr>
              <a:t>t</a:t>
            </a:r>
            <a:endParaRPr lang="en-US" dirty="0">
              <a:latin typeface="Stencil" pitchFamily="82" charset="0"/>
            </a:endParaRPr>
          </a:p>
        </p:txBody>
      </p:sp>
      <p:sp>
        <p:nvSpPr>
          <p:cNvPr id="3" name="Content Placeholder 2"/>
          <p:cNvSpPr>
            <a:spLocks noGrp="1"/>
          </p:cNvSpPr>
          <p:nvPr>
            <p:ph idx="1"/>
          </p:nvPr>
        </p:nvSpPr>
        <p:spPr>
          <a:xfrm>
            <a:off x="228600" y="914400"/>
            <a:ext cx="8763000" cy="5943600"/>
          </a:xfrm>
        </p:spPr>
        <p:txBody>
          <a:bodyPr>
            <a:normAutofit fontScale="92500" lnSpcReduction="10000"/>
          </a:bodyPr>
          <a:lstStyle/>
          <a:p>
            <a:pPr>
              <a:buNone/>
            </a:pPr>
            <a:r>
              <a:rPr lang="en-US" sz="2800" b="1" dirty="0" smtClean="0">
                <a:latin typeface="Times New Roman" pitchFamily="18" charset="0"/>
                <a:cs typeface="Times New Roman" pitchFamily="18" charset="0"/>
              </a:rPr>
              <a:t>To:    </a:t>
            </a:r>
            <a:r>
              <a:rPr lang="en-US" sz="1800" dirty="0" smtClean="0">
                <a:latin typeface="Times New Roman" pitchFamily="18" charset="0"/>
                <a:cs typeface="Times New Roman" pitchFamily="18" charset="0"/>
              </a:rPr>
              <a:t>Field Reporting Department       </a:t>
            </a:r>
            <a:r>
              <a:rPr lang="en-US" sz="2800" b="1" dirty="0" smtClean="0">
                <a:latin typeface="Times New Roman" pitchFamily="18" charset="0"/>
                <a:cs typeface="Times New Roman" pitchFamily="18" charset="0"/>
              </a:rPr>
              <a:t>FROM: </a:t>
            </a:r>
            <a:r>
              <a:rPr lang="en-US" sz="1800" dirty="0" smtClean="0">
                <a:latin typeface="Times New Roman" pitchFamily="18" charset="0"/>
                <a:cs typeface="Times New Roman" pitchFamily="18" charset="0"/>
              </a:rPr>
              <a:t>Executive Producer of </a:t>
            </a:r>
          </a:p>
          <a:p>
            <a:pPr>
              <a:buNone/>
            </a:pPr>
            <a:r>
              <a:rPr lang="en-US" sz="1800" b="1" dirty="0" smtClean="0">
                <a:latin typeface="Times New Roman" pitchFamily="18" charset="0"/>
                <a:cs typeface="Times New Roman" pitchFamily="18" charset="0"/>
              </a:rPr>
              <a:t>Names of Reporters </a:t>
            </a:r>
            <a:r>
              <a:rPr lang="en-US" sz="1800" dirty="0" smtClean="0">
                <a:latin typeface="Times New Roman" pitchFamily="18" charset="0"/>
                <a:cs typeface="Times New Roman" pitchFamily="18" charset="0"/>
              </a:rPr>
              <a:t>on the Team:                                  National Geographic</a:t>
            </a:r>
          </a:p>
          <a:p>
            <a:pPr>
              <a:buNone/>
            </a:pPr>
            <a:endParaRPr lang="en-US" sz="2800" b="1"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WHAT:  </a:t>
            </a:r>
            <a:r>
              <a:rPr lang="en-US" sz="2200" dirty="0" smtClean="0">
                <a:latin typeface="Times New Roman" pitchFamily="18" charset="0"/>
                <a:cs typeface="Times New Roman" pitchFamily="18" charset="0"/>
              </a:rPr>
              <a:t>National Geographic wants to dispatch your team on a special assignment for the next two weeks to investigate a story.   You will conduct research and produce a 15 minute segment  for a live broadcast. (week three)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smtClean="0">
              <a:latin typeface="Times New Roman" pitchFamily="18" charset="0"/>
              <a:cs typeface="Times New Roman" pitchFamily="18" charset="0"/>
            </a:endParaRPr>
          </a:p>
          <a:p>
            <a:pPr>
              <a:buNone/>
            </a:pPr>
            <a:r>
              <a:rPr lang="en-US" sz="2800" dirty="0" smtClean="0">
                <a:latin typeface="Stencil" pitchFamily="82" charset="0"/>
                <a:cs typeface="Times New Roman" pitchFamily="18" charset="0"/>
                <a:hlinkClick r:id="rId2" action="ppaction://hlinksldjump"/>
              </a:rPr>
              <a:t>Pre-Research PROPOSAL</a:t>
            </a:r>
            <a:r>
              <a:rPr lang="en-US" sz="2800" dirty="0" smtClean="0">
                <a:latin typeface="Stencil" pitchFamily="82" charset="0"/>
                <a:cs typeface="Times New Roman" pitchFamily="18" charset="0"/>
              </a:rPr>
              <a:t>:  </a:t>
            </a:r>
            <a:r>
              <a:rPr lang="en-US" sz="1900" dirty="0" smtClean="0">
                <a:latin typeface="Times New Roman" pitchFamily="18" charset="0"/>
                <a:cs typeface="Times New Roman" pitchFamily="18" charset="0"/>
              </a:rPr>
              <a:t>Your team will do preliminary research, then as a group decide on your topic and how you will develop it, prepare a plan and assign roles(Day 1).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200" dirty="0" smtClean="0">
              <a:latin typeface="Times New Roman" pitchFamily="18" charset="0"/>
              <a:cs typeface="Times New Roman" pitchFamily="18" charset="0"/>
            </a:endParaRPr>
          </a:p>
          <a:p>
            <a:pPr>
              <a:buNone/>
            </a:pPr>
            <a:r>
              <a:rPr lang="en-US" sz="2800" dirty="0" smtClean="0">
                <a:latin typeface="Stencil" pitchFamily="82" charset="0"/>
                <a:cs typeface="Times New Roman" pitchFamily="18" charset="0"/>
                <a:hlinkClick r:id="rId3" action="ppaction://hlinksldjump"/>
              </a:rPr>
              <a:t>RESEARCH In-depth:  </a:t>
            </a:r>
            <a:r>
              <a:rPr lang="en-US" sz="1900" dirty="0" smtClean="0">
                <a:latin typeface="Times New Roman" pitchFamily="18" charset="0"/>
                <a:cs typeface="Times New Roman" pitchFamily="18" charset="0"/>
              </a:rPr>
              <a:t>Next you will work on in-depth research using a variety of quality resources. (Day 2-6).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200" dirty="0" smtClean="0">
              <a:latin typeface="Times New Roman" pitchFamily="18" charset="0"/>
              <a:cs typeface="Times New Roman" pitchFamily="18" charset="0"/>
            </a:endParaRPr>
          </a:p>
          <a:p>
            <a:pPr>
              <a:buNone/>
            </a:pPr>
            <a:r>
              <a:rPr lang="en-US" sz="2800" dirty="0" smtClean="0">
                <a:latin typeface="Stencil" pitchFamily="82" charset="0"/>
                <a:cs typeface="Times New Roman" pitchFamily="18" charset="0"/>
                <a:hlinkClick r:id="rId4" action="ppaction://hlinksldjump"/>
              </a:rPr>
              <a:t>PRESENTATION PREP</a:t>
            </a:r>
            <a:r>
              <a:rPr lang="en-US" sz="2800" b="1"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rPr>
              <a:t>Complete remaining research, compile it, and practice for a “TV News” live broadcast (Day 7-9).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smtClean="0">
              <a:latin typeface="Times New Roman" pitchFamily="18" charset="0"/>
              <a:cs typeface="Times New Roman" pitchFamily="18" charset="0"/>
            </a:endParaRPr>
          </a:p>
          <a:p>
            <a:pPr>
              <a:buNone/>
            </a:pPr>
            <a:r>
              <a:rPr lang="en-US" sz="2800" dirty="0" smtClean="0">
                <a:latin typeface="Stencil" pitchFamily="82" charset="0"/>
                <a:cs typeface="Times New Roman" pitchFamily="18" charset="0"/>
                <a:hlinkClick r:id="rId5" action="ppaction://hlinksldjump"/>
              </a:rPr>
              <a:t>Live PRESENTATION: </a:t>
            </a:r>
            <a:r>
              <a:rPr lang="en-US" sz="2800" dirty="0" smtClean="0">
                <a:latin typeface="Stencil" pitchFamily="82" charset="0"/>
                <a:cs typeface="Times New Roman" pitchFamily="18" charset="0"/>
              </a:rPr>
              <a:t> </a:t>
            </a:r>
            <a:r>
              <a:rPr lang="en-US" sz="1900" dirty="0" smtClean="0">
                <a:latin typeface="Times New Roman" pitchFamily="18" charset="0"/>
                <a:cs typeface="Times New Roman" pitchFamily="18" charset="0"/>
              </a:rPr>
              <a:t>You will present to others, and listen to other broadcasts (taking notes on other presenters)  (Day 10-14)  </a:t>
            </a:r>
          </a:p>
          <a:p>
            <a:pPr>
              <a:buNone/>
            </a:pPr>
            <a:endParaRPr lang="en-US" sz="1900" dirty="0" smtClean="0">
              <a:latin typeface="Times New Roman" pitchFamily="18" charset="0"/>
              <a:cs typeface="Times New Roman" pitchFamily="18" charset="0"/>
            </a:endParaRPr>
          </a:p>
          <a:p>
            <a:pPr>
              <a:buNone/>
            </a:pPr>
            <a:endParaRPr lang="en-US" sz="1900" dirty="0" smtClean="0">
              <a:latin typeface="Times New Roman" pitchFamily="18" charset="0"/>
              <a:cs typeface="Times New Roman" pitchFamily="18" charset="0"/>
            </a:endParaRPr>
          </a:p>
          <a:p>
            <a:pPr>
              <a:buNone/>
            </a:pPr>
            <a:endParaRPr lang="en-US" sz="1900" dirty="0" smtClean="0">
              <a:latin typeface="Times New Roman" pitchFamily="18" charset="0"/>
              <a:cs typeface="Times New Roman" pitchFamily="18" charset="0"/>
            </a:endParaRPr>
          </a:p>
          <a:p>
            <a:pPr>
              <a:buNone/>
            </a:pPr>
            <a:endParaRPr lang="en-US" sz="1900" dirty="0" smtClean="0">
              <a:latin typeface="Times New Roman" pitchFamily="18" charset="0"/>
              <a:cs typeface="Times New Roman" pitchFamily="18" charset="0"/>
            </a:endParaRPr>
          </a:p>
          <a:p>
            <a:pPr>
              <a:buNone/>
            </a:pPr>
            <a:endParaRPr lang="en-US" sz="1900" dirty="0" smtClean="0">
              <a:latin typeface="Times New Roman" pitchFamily="18" charset="0"/>
              <a:cs typeface="Times New Roman" pitchFamily="18" charset="0"/>
            </a:endParaRPr>
          </a:p>
          <a:p>
            <a:pPr>
              <a:buNone/>
            </a:pPr>
            <a:endParaRPr lang="en-US" sz="1900" dirty="0" smtClean="0">
              <a:latin typeface="Times New Roman" pitchFamily="18" charset="0"/>
              <a:cs typeface="Times New Roman" pitchFamily="18" charset="0"/>
            </a:endParaRPr>
          </a:p>
          <a:p>
            <a:pPr>
              <a:buNone/>
            </a:pPr>
            <a:endParaRPr lang="en-US" sz="1900" dirty="0" smtClean="0">
              <a:latin typeface="Times New Roman" pitchFamily="18" charset="0"/>
              <a:cs typeface="Times New Roman" pitchFamily="18" charset="0"/>
            </a:endParaRPr>
          </a:p>
          <a:p>
            <a:pPr>
              <a:buNone/>
            </a:pPr>
            <a:endParaRPr lang="en-US" sz="1900" dirty="0" smtClean="0">
              <a:latin typeface="Times New Roman" pitchFamily="18" charset="0"/>
              <a:cs typeface="Times New Roman" pitchFamily="18" charset="0"/>
            </a:endParaRPr>
          </a:p>
          <a:p>
            <a:pPr>
              <a:buNone/>
            </a:pPr>
            <a:endParaRPr lang="en-US" sz="1900" dirty="0" smtClean="0">
              <a:latin typeface="Times New Roman" pitchFamily="18" charset="0"/>
              <a:cs typeface="Times New Roman" pitchFamily="18" charset="0"/>
            </a:endParaRPr>
          </a:p>
        </p:txBody>
      </p:sp>
      <p:pic>
        <p:nvPicPr>
          <p:cNvPr id="4" name="Picture 3" descr="aroundtheworld.tif"/>
          <p:cNvPicPr>
            <a:picLocks noChangeAspect="1"/>
          </p:cNvPicPr>
          <p:nvPr/>
        </p:nvPicPr>
        <p:blipFill>
          <a:blip r:embed="rId6" cstate="print"/>
          <a:stretch>
            <a:fillRect/>
          </a:stretch>
        </p:blipFill>
        <p:spPr>
          <a:xfrm>
            <a:off x="7239000" y="228600"/>
            <a:ext cx="1524001" cy="14874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5719227"/>
            <a:ext cx="9144000" cy="1138773"/>
          </a:xfrm>
          <a:prstGeom prst="rect">
            <a:avLst/>
          </a:prstGeom>
          <a:gradFill flip="none" rotWithShape="1">
            <a:gsLst>
              <a:gs pos="0">
                <a:srgbClr val="DDEBCF"/>
              </a:gs>
              <a:gs pos="50000">
                <a:srgbClr val="9CB86E"/>
              </a:gs>
              <a:gs pos="100000">
                <a:srgbClr val="156B13"/>
              </a:gs>
            </a:gsLst>
            <a:lin ang="8100000" scaled="0"/>
            <a:tileRect/>
          </a:gradFill>
        </p:spPr>
        <p:txBody>
          <a:bodyPr wrap="square" rtlCol="0">
            <a:spAutoFit/>
          </a:bodyPr>
          <a:lstStyle/>
          <a:p>
            <a:r>
              <a:rPr lang="en-US" sz="3200" b="1" dirty="0" smtClean="0"/>
              <a:t>Meteorologist </a:t>
            </a:r>
            <a:r>
              <a:rPr lang="en-US" sz="3200" spc="600" dirty="0" smtClean="0"/>
              <a:t>Georgia Brown</a:t>
            </a:r>
            <a:r>
              <a:rPr lang="en-US" sz="3200" dirty="0" smtClean="0"/>
              <a:t/>
            </a:r>
            <a:br>
              <a:rPr lang="en-US" sz="3200" dirty="0" smtClean="0"/>
            </a:br>
            <a:r>
              <a:rPr lang="en-US" sz="3600" dirty="0" smtClean="0"/>
              <a:t>Weather Forecast </a:t>
            </a:r>
            <a:endParaRPr lang="en-US" sz="3600" dirty="0"/>
          </a:p>
        </p:txBody>
      </p:sp>
      <p:pic>
        <p:nvPicPr>
          <p:cNvPr id="24578" name="Picture 2" descr="http://www.wanderer.com/wp-content/uploads/2013/01/fridays-weather-forecast-unit-4_01.jpg"/>
          <p:cNvPicPr>
            <a:picLocks noChangeAspect="1" noChangeArrowheads="1"/>
          </p:cNvPicPr>
          <p:nvPr/>
        </p:nvPicPr>
        <p:blipFill>
          <a:blip r:embed="rId2" cstate="print"/>
          <a:srcRect t="31818"/>
          <a:stretch>
            <a:fillRect/>
          </a:stretch>
        </p:blipFill>
        <p:spPr bwMode="auto">
          <a:xfrm>
            <a:off x="6908800" y="5715000"/>
            <a:ext cx="2235200" cy="1143000"/>
          </a:xfrm>
          <a:prstGeom prst="rect">
            <a:avLst/>
          </a:prstGeom>
          <a:noFill/>
        </p:spPr>
      </p:pic>
      <p:pic>
        <p:nvPicPr>
          <p:cNvPr id="27650" name="Picture 2" descr="http://media.mgbg.com/krg/wx/forecast_extended.jpg"/>
          <p:cNvPicPr>
            <a:picLocks noChangeAspect="1" noChangeArrowheads="1"/>
          </p:cNvPicPr>
          <p:nvPr/>
        </p:nvPicPr>
        <p:blipFill>
          <a:blip r:embed="rId3" cstate="print"/>
          <a:srcRect b="18069"/>
          <a:stretch>
            <a:fillRect/>
          </a:stretch>
        </p:blipFill>
        <p:spPr bwMode="auto">
          <a:xfrm>
            <a:off x="-436419" y="533400"/>
            <a:ext cx="9580419" cy="4419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5719227"/>
            <a:ext cx="9144000" cy="1138773"/>
          </a:xfrm>
          <a:prstGeom prst="rect">
            <a:avLst/>
          </a:prstGeom>
          <a:gradFill flip="none" rotWithShape="1">
            <a:gsLst>
              <a:gs pos="0">
                <a:srgbClr val="DDEBCF"/>
              </a:gs>
              <a:gs pos="50000">
                <a:srgbClr val="9CB86E"/>
              </a:gs>
              <a:gs pos="100000">
                <a:srgbClr val="156B13"/>
              </a:gs>
            </a:gsLst>
            <a:lin ang="8100000" scaled="0"/>
            <a:tileRect/>
          </a:gradFill>
        </p:spPr>
        <p:txBody>
          <a:bodyPr wrap="square" rtlCol="0">
            <a:spAutoFit/>
          </a:bodyPr>
          <a:lstStyle/>
          <a:p>
            <a:r>
              <a:rPr lang="en-US" sz="3200" b="1" dirty="0" smtClean="0"/>
              <a:t>Meteorologist </a:t>
            </a:r>
            <a:r>
              <a:rPr lang="en-US" sz="3200" spc="600" dirty="0" smtClean="0"/>
              <a:t>Georgia Brown</a:t>
            </a:r>
            <a:r>
              <a:rPr lang="en-US" sz="3200" dirty="0" smtClean="0"/>
              <a:t/>
            </a:r>
            <a:br>
              <a:rPr lang="en-US" sz="3200" dirty="0" smtClean="0"/>
            </a:br>
            <a:r>
              <a:rPr lang="en-US" sz="3600" dirty="0" smtClean="0"/>
              <a:t>Weather Forecast </a:t>
            </a:r>
            <a:endParaRPr lang="en-US" sz="3600" dirty="0"/>
          </a:p>
        </p:txBody>
      </p:sp>
      <p:pic>
        <p:nvPicPr>
          <p:cNvPr id="24578" name="Picture 2" descr="http://www.wanderer.com/wp-content/uploads/2013/01/fridays-weather-forecast-unit-4_01.jpg"/>
          <p:cNvPicPr>
            <a:picLocks noChangeAspect="1" noChangeArrowheads="1"/>
          </p:cNvPicPr>
          <p:nvPr/>
        </p:nvPicPr>
        <p:blipFill>
          <a:blip r:embed="rId2" cstate="print"/>
          <a:srcRect t="31818"/>
          <a:stretch>
            <a:fillRect/>
          </a:stretch>
        </p:blipFill>
        <p:spPr bwMode="auto">
          <a:xfrm>
            <a:off x="6908800" y="5715000"/>
            <a:ext cx="2235200" cy="1143000"/>
          </a:xfrm>
          <a:prstGeom prst="rect">
            <a:avLst/>
          </a:prstGeom>
          <a:noFill/>
        </p:spPr>
      </p:pic>
      <p:pic>
        <p:nvPicPr>
          <p:cNvPr id="28674" name="Picture 2" descr="http://www-cgi.cnn.com/WEATHER/cnn.data/africa_forecast.jpg"/>
          <p:cNvPicPr>
            <a:picLocks noChangeAspect="1" noChangeArrowheads="1"/>
          </p:cNvPicPr>
          <p:nvPr/>
        </p:nvPicPr>
        <p:blipFill>
          <a:blip r:embed="rId3" cstate="print"/>
          <a:srcRect/>
          <a:stretch>
            <a:fillRect/>
          </a:stretch>
        </p:blipFill>
        <p:spPr bwMode="auto">
          <a:xfrm>
            <a:off x="533400" y="0"/>
            <a:ext cx="7620000" cy="571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ehqimage.com/nature-wallpapers/nature-wallpapers-image-desktop-background-picture-seehqimage.com-99999937.jpg"/>
          <p:cNvPicPr>
            <a:picLocks noChangeAspect="1" noChangeArrowheads="1"/>
          </p:cNvPicPr>
          <p:nvPr/>
        </p:nvPicPr>
        <p:blipFill>
          <a:blip r:embed="rId3" cstate="print"/>
          <a:srcRect r="877" b="10468"/>
          <a:stretch>
            <a:fillRect/>
          </a:stretch>
        </p:blipFill>
        <p:spPr bwMode="auto">
          <a:xfrm>
            <a:off x="0" y="-304800"/>
            <a:ext cx="9144000" cy="6194453"/>
          </a:xfrm>
          <a:prstGeom prst="rect">
            <a:avLst/>
          </a:prstGeom>
          <a:noFill/>
        </p:spPr>
      </p:pic>
      <p:sp>
        <p:nvSpPr>
          <p:cNvPr id="3" name="TextBox 2"/>
          <p:cNvSpPr txBox="1"/>
          <p:nvPr/>
        </p:nvSpPr>
        <p:spPr>
          <a:xfrm>
            <a:off x="0" y="5867400"/>
            <a:ext cx="9144000" cy="1138773"/>
          </a:xfrm>
          <a:prstGeom prst="rect">
            <a:avLst/>
          </a:prstGeom>
          <a:gradFill flip="none" rotWithShape="1">
            <a:gsLst>
              <a:gs pos="0">
                <a:srgbClr val="03D4A8"/>
              </a:gs>
              <a:gs pos="25000">
                <a:srgbClr val="21D6E0"/>
              </a:gs>
              <a:gs pos="75000">
                <a:srgbClr val="0087E6"/>
              </a:gs>
              <a:gs pos="100000">
                <a:srgbClr val="005CBF"/>
              </a:gs>
            </a:gsLst>
            <a:lin ang="8100000" scaled="1"/>
            <a:tileRect/>
          </a:gradFill>
        </p:spPr>
        <p:txBody>
          <a:bodyPr wrap="square" rtlCol="0">
            <a:spAutoFit/>
          </a:bodyPr>
          <a:lstStyle/>
          <a:p>
            <a:r>
              <a:rPr lang="en-US" sz="3200" b="1" dirty="0" smtClean="0"/>
              <a:t>Field Reporter </a:t>
            </a:r>
            <a:r>
              <a:rPr lang="en-US" sz="3200" spc="600" dirty="0" smtClean="0"/>
              <a:t>Jason Smith                              </a:t>
            </a:r>
            <a:r>
              <a:rPr lang="en-US" sz="3600" dirty="0" smtClean="0"/>
              <a:t>REPORTING LIVE from Mt. Washington </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867400"/>
            <a:ext cx="9144000" cy="1138773"/>
          </a:xfrm>
          <a:prstGeom prst="rect">
            <a:avLst/>
          </a:prstGeom>
          <a:gradFill flip="none" rotWithShape="1">
            <a:gsLst>
              <a:gs pos="0">
                <a:srgbClr val="03D4A8"/>
              </a:gs>
              <a:gs pos="25000">
                <a:srgbClr val="21D6E0"/>
              </a:gs>
              <a:gs pos="75000">
                <a:srgbClr val="0087E6"/>
              </a:gs>
              <a:gs pos="100000">
                <a:srgbClr val="005CBF"/>
              </a:gs>
            </a:gsLst>
            <a:lin ang="8100000" scaled="1"/>
            <a:tileRect/>
          </a:gradFill>
        </p:spPr>
        <p:txBody>
          <a:bodyPr wrap="square" rtlCol="0">
            <a:spAutoFit/>
          </a:bodyPr>
          <a:lstStyle/>
          <a:p>
            <a:r>
              <a:rPr lang="en-US" sz="3200" b="1" dirty="0" smtClean="0"/>
              <a:t>Field Reporter </a:t>
            </a:r>
            <a:r>
              <a:rPr lang="en-US" sz="3200" spc="600" dirty="0" smtClean="0"/>
              <a:t>Jason Smith                              </a:t>
            </a:r>
            <a:r>
              <a:rPr lang="en-US" sz="3600" dirty="0" smtClean="0"/>
              <a:t>REPORTING LIVE from Mexico City</a:t>
            </a:r>
            <a:endParaRPr lang="en-US" sz="3600" dirty="0"/>
          </a:p>
        </p:txBody>
      </p:sp>
      <p:pic>
        <p:nvPicPr>
          <p:cNvPr id="37892" name="Picture 4" descr="http://famouswonders.com/wp-content/uploads/2010/01/Mexico-City.jpg"/>
          <p:cNvPicPr>
            <a:picLocks noChangeAspect="1" noChangeArrowheads="1"/>
          </p:cNvPicPr>
          <p:nvPr/>
        </p:nvPicPr>
        <p:blipFill>
          <a:blip r:embed="rId3" cstate="print"/>
          <a:srcRect t="7778" b="6667"/>
          <a:stretch>
            <a:fillRect/>
          </a:stretch>
        </p:blipFill>
        <p:spPr bwMode="auto">
          <a:xfrm>
            <a:off x="0" y="0"/>
            <a:ext cx="9144000" cy="5867400"/>
          </a:xfrm>
          <a:prstGeom prst="rect">
            <a:avLst/>
          </a:prstGeom>
          <a:noFill/>
        </p:spPr>
      </p:pic>
      <p:pic>
        <p:nvPicPr>
          <p:cNvPr id="37890" name="Picture 2" descr="http://swotti.starmedia.com/tmp/swotti/cacheBWV4AWNVIGNPDHK=Q2L0AWVZLURLC3RPBMF0AW9UCW==/imgmexico%20city4.jpg"/>
          <p:cNvPicPr>
            <a:picLocks noChangeAspect="1" noChangeArrowheads="1"/>
          </p:cNvPicPr>
          <p:nvPr/>
        </p:nvPicPr>
        <p:blipFill>
          <a:blip r:embed="rId4" cstate="print"/>
          <a:srcRect/>
          <a:stretch>
            <a:fillRect/>
          </a:stretch>
        </p:blipFill>
        <p:spPr bwMode="auto">
          <a:xfrm>
            <a:off x="7010400" y="685800"/>
            <a:ext cx="3062745" cy="22701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19227"/>
            <a:ext cx="9144000" cy="1138773"/>
          </a:xfrm>
          <a:prstGeom prst="rect">
            <a:avLst/>
          </a:prstGeom>
          <a:gradFill flip="none" rotWithShape="1">
            <a:gsLst>
              <a:gs pos="0">
                <a:srgbClr val="DDEBCF"/>
              </a:gs>
              <a:gs pos="50000">
                <a:srgbClr val="9CB86E"/>
              </a:gs>
              <a:gs pos="100000">
                <a:srgbClr val="156B13"/>
              </a:gs>
            </a:gsLst>
            <a:lin ang="8100000" scaled="0"/>
            <a:tileRect/>
          </a:gradFill>
        </p:spPr>
        <p:txBody>
          <a:bodyPr wrap="square" rtlCol="0">
            <a:spAutoFit/>
          </a:bodyPr>
          <a:lstStyle/>
          <a:p>
            <a:r>
              <a:rPr lang="en-US" sz="3200" b="1" dirty="0" smtClean="0"/>
              <a:t>Field Reporter  </a:t>
            </a:r>
            <a:r>
              <a:rPr lang="en-US" sz="3200" spc="600" dirty="0" smtClean="0"/>
              <a:t>Jason Smith                              </a:t>
            </a:r>
            <a:r>
              <a:rPr lang="en-US" sz="3600" dirty="0" smtClean="0"/>
              <a:t>REPORTING LIVE from PARIS</a:t>
            </a:r>
            <a:endParaRPr lang="en-US" sz="3600" dirty="0"/>
          </a:p>
        </p:txBody>
      </p:sp>
      <p:pic>
        <p:nvPicPr>
          <p:cNvPr id="23554" name="Picture 2" descr="http://www.atkielski.com/PhotoGallery/Paris/NotreDame/images/NotreDameSmall.jpg"/>
          <p:cNvPicPr>
            <a:picLocks noChangeAspect="1" noChangeArrowheads="1"/>
          </p:cNvPicPr>
          <p:nvPr/>
        </p:nvPicPr>
        <p:blipFill>
          <a:blip r:embed="rId3" cstate="print"/>
          <a:srcRect/>
          <a:stretch>
            <a:fillRect/>
          </a:stretch>
        </p:blipFill>
        <p:spPr bwMode="auto">
          <a:xfrm>
            <a:off x="0" y="-685800"/>
            <a:ext cx="9144000" cy="64156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19227"/>
            <a:ext cx="9144000" cy="1138773"/>
          </a:xfrm>
          <a:prstGeom prst="rect">
            <a:avLst/>
          </a:prstGeom>
          <a:gradFill flip="none" rotWithShape="1">
            <a:gsLst>
              <a:gs pos="0">
                <a:srgbClr val="DDEBCF"/>
              </a:gs>
              <a:gs pos="50000">
                <a:srgbClr val="9CB86E"/>
              </a:gs>
              <a:gs pos="100000">
                <a:srgbClr val="156B13"/>
              </a:gs>
            </a:gsLst>
            <a:lin ang="8100000" scaled="0"/>
            <a:tileRect/>
          </a:gradFill>
        </p:spPr>
        <p:txBody>
          <a:bodyPr wrap="square" rtlCol="0">
            <a:spAutoFit/>
          </a:bodyPr>
          <a:lstStyle/>
          <a:p>
            <a:r>
              <a:rPr lang="en-US" sz="3200" b="1" dirty="0" smtClean="0"/>
              <a:t>Field Reporter  </a:t>
            </a:r>
            <a:r>
              <a:rPr lang="en-US" sz="3200" spc="600" dirty="0" smtClean="0"/>
              <a:t>Jason Smith                              </a:t>
            </a:r>
            <a:r>
              <a:rPr lang="en-US" sz="3600" dirty="0" smtClean="0"/>
              <a:t>REPORTING LIVE from Barcelona</a:t>
            </a:r>
            <a:endParaRPr lang="en-US" sz="3600" dirty="0"/>
          </a:p>
        </p:txBody>
      </p:sp>
      <p:pic>
        <p:nvPicPr>
          <p:cNvPr id="2050" name="Picture 2" descr="http://upload.wikimedia.org/wikipedia/commons/thumb/e/ee/Sagrada_Familia_01.jpg/320px-Sagrada_Familia_01.jpg"/>
          <p:cNvPicPr>
            <a:picLocks noChangeAspect="1" noChangeArrowheads="1"/>
          </p:cNvPicPr>
          <p:nvPr/>
        </p:nvPicPr>
        <p:blipFill>
          <a:blip r:embed="rId3" cstate="print"/>
          <a:srcRect/>
          <a:stretch>
            <a:fillRect/>
          </a:stretch>
        </p:blipFill>
        <p:spPr bwMode="auto">
          <a:xfrm>
            <a:off x="0" y="-304800"/>
            <a:ext cx="9144000" cy="610096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pPr algn="l"/>
            <a:r>
              <a:rPr lang="en-US" sz="7200" dirty="0" smtClean="0">
                <a:latin typeface="Stencil" pitchFamily="82" charset="0"/>
              </a:rPr>
              <a:t>P</a:t>
            </a:r>
            <a:r>
              <a:rPr lang="en-US" sz="3600" dirty="0" smtClean="0">
                <a:latin typeface="Stencil" pitchFamily="82" charset="0"/>
              </a:rPr>
              <a:t>re</a:t>
            </a:r>
            <a:r>
              <a:rPr lang="en-US" dirty="0" smtClean="0">
                <a:latin typeface="Stencil" pitchFamily="82" charset="0"/>
              </a:rPr>
              <a:t> </a:t>
            </a:r>
            <a:r>
              <a:rPr lang="en-US" sz="6700" dirty="0" smtClean="0">
                <a:latin typeface="Stencil" pitchFamily="82" charset="0"/>
              </a:rPr>
              <a:t>R</a:t>
            </a:r>
            <a:r>
              <a:rPr lang="en-US" sz="3600" dirty="0" smtClean="0">
                <a:latin typeface="Stencil" pitchFamily="82" charset="0"/>
              </a:rPr>
              <a:t>esearch </a:t>
            </a:r>
            <a:r>
              <a:rPr lang="en-US" sz="6700" dirty="0" smtClean="0">
                <a:latin typeface="Stencil" pitchFamily="82" charset="0"/>
              </a:rPr>
              <a:t>P</a:t>
            </a:r>
            <a:r>
              <a:rPr lang="en-US" sz="3600" dirty="0" smtClean="0">
                <a:latin typeface="Stencil" pitchFamily="82" charset="0"/>
              </a:rPr>
              <a:t>roposal</a:t>
            </a:r>
            <a:endParaRPr lang="en-US" sz="3600" dirty="0">
              <a:latin typeface="Stencil" pitchFamily="82" charset="0"/>
            </a:endParaRPr>
          </a:p>
        </p:txBody>
      </p:sp>
      <p:sp>
        <p:nvSpPr>
          <p:cNvPr id="3" name="Content Placeholder 2"/>
          <p:cNvSpPr>
            <a:spLocks noGrp="1"/>
          </p:cNvSpPr>
          <p:nvPr>
            <p:ph idx="1"/>
          </p:nvPr>
        </p:nvSpPr>
        <p:spPr>
          <a:xfrm>
            <a:off x="228600" y="838200"/>
            <a:ext cx="8610600" cy="3276600"/>
          </a:xfrm>
        </p:spPr>
        <p:txBody>
          <a:bodyPr>
            <a:normAutofit/>
          </a:bodyPr>
          <a:lstStyle/>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DAY ONE:  </a:t>
            </a:r>
            <a:r>
              <a:rPr lang="en-US" sz="1800" dirty="0" smtClean="0">
                <a:latin typeface="Times New Roman" pitchFamily="18" charset="0"/>
                <a:cs typeface="Times New Roman" pitchFamily="18" charset="0"/>
              </a:rPr>
              <a:t>Do some </a:t>
            </a:r>
            <a:r>
              <a:rPr lang="en-US" sz="1800" b="1" dirty="0" smtClean="0">
                <a:latin typeface="Times New Roman" pitchFamily="18" charset="0"/>
                <a:cs typeface="Times New Roman" pitchFamily="18" charset="0"/>
              </a:rPr>
              <a:t>preliminary brainstorming…discussion &amp; research </a:t>
            </a:r>
            <a:r>
              <a:rPr lang="en-US" sz="1800" dirty="0" smtClean="0">
                <a:latin typeface="Times New Roman" pitchFamily="18" charset="0"/>
                <a:cs typeface="Times New Roman" pitchFamily="18" charset="0"/>
              </a:rPr>
              <a:t>on your topic to develop an angle and approach to your topic. </a:t>
            </a:r>
            <a:r>
              <a:rPr lang="en-US" sz="1800" b="1" dirty="0" smtClean="0">
                <a:latin typeface="Times New Roman" pitchFamily="18" charset="0"/>
                <a:cs typeface="Times New Roman" pitchFamily="18" charset="0"/>
              </a:rPr>
              <a:t>Choose a team leader </a:t>
            </a:r>
            <a:r>
              <a:rPr lang="en-US" sz="1800" dirty="0" smtClean="0">
                <a:latin typeface="Times New Roman" pitchFamily="18" charset="0"/>
                <a:cs typeface="Times New Roman" pitchFamily="18" charset="0"/>
              </a:rPr>
              <a:t>to who will help keep everyone on task, stay organized and be a diplomatic communicator</a:t>
            </a:r>
            <a:r>
              <a:rPr lang="en-US" sz="1000" dirty="0" smtClean="0">
                <a:latin typeface="Times New Roman" pitchFamily="18" charset="0"/>
                <a:cs typeface="Times New Roman" pitchFamily="18" charset="0"/>
              </a:rPr>
              <a:t>. </a:t>
            </a:r>
            <a:endParaRPr lang="en-US" sz="1000"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SUBMIT YOUR PROPOSAL:  </a:t>
            </a:r>
            <a:r>
              <a:rPr lang="en-US" sz="1800" dirty="0" smtClean="0">
                <a:latin typeface="Times New Roman" pitchFamily="18" charset="0"/>
                <a:cs typeface="Times New Roman" pitchFamily="18" charset="0"/>
              </a:rPr>
              <a:t>Make a </a:t>
            </a:r>
            <a:r>
              <a:rPr lang="en-US" sz="1800" b="1" dirty="0" smtClean="0">
                <a:latin typeface="Times New Roman" pitchFamily="18" charset="0"/>
                <a:cs typeface="Times New Roman" pitchFamily="18" charset="0"/>
              </a:rPr>
              <a:t>plan</a:t>
            </a:r>
            <a:r>
              <a:rPr lang="en-US" sz="1800" dirty="0" smtClean="0">
                <a:latin typeface="Times New Roman" pitchFamily="18" charset="0"/>
                <a:cs typeface="Times New Roman" pitchFamily="18" charset="0"/>
              </a:rPr>
              <a:t> for how you will develop your story and </a:t>
            </a:r>
            <a:r>
              <a:rPr lang="en-US" sz="1800" b="1" dirty="0" smtClean="0">
                <a:latin typeface="Times New Roman" pitchFamily="18" charset="0"/>
                <a:cs typeface="Times New Roman" pitchFamily="18" charset="0"/>
              </a:rPr>
              <a:t>divide up the work</a:t>
            </a:r>
            <a:r>
              <a:rPr lang="en-US" sz="1800" dirty="0" smtClean="0">
                <a:latin typeface="Times New Roman" pitchFamily="18" charset="0"/>
                <a:cs typeface="Times New Roman" pitchFamily="18" charset="0"/>
              </a:rPr>
              <a:t>. You may want to include an interview [live skit] or a short moderated debate between two sides of the topic, or an undercover report from the field [live skit] (HINT:  Take a look at the end </a:t>
            </a:r>
            <a:r>
              <a:rPr lang="en-US" sz="1800" dirty="0" smtClean="0">
                <a:latin typeface="Times New Roman" pitchFamily="18" charset="0"/>
                <a:cs typeface="Times New Roman" pitchFamily="18" charset="0"/>
                <a:hlinkClick r:id="rId2" action="ppaction://hlinksldjump"/>
              </a:rPr>
              <a:t>PRESENTATION</a:t>
            </a:r>
            <a:r>
              <a:rPr lang="en-US" sz="1800" dirty="0" smtClean="0">
                <a:latin typeface="Times New Roman" pitchFamily="18" charset="0"/>
                <a:cs typeface="Times New Roman" pitchFamily="18" charset="0"/>
              </a:rPr>
              <a:t> format and </a:t>
            </a:r>
            <a:r>
              <a:rPr lang="en-US" sz="1800" dirty="0" smtClean="0">
                <a:latin typeface="Times New Roman" pitchFamily="18" charset="0"/>
                <a:cs typeface="Times New Roman" pitchFamily="18" charset="0"/>
                <a:hlinkClick r:id="rId3" action="ppaction://hlinksldjump"/>
              </a:rPr>
              <a:t>OPTIONS </a:t>
            </a:r>
            <a:r>
              <a:rPr lang="en-US" sz="1800" dirty="0" smtClean="0">
                <a:latin typeface="Times New Roman" pitchFamily="18" charset="0"/>
                <a:cs typeface="Times New Roman" pitchFamily="18" charset="0"/>
              </a:rPr>
              <a:t>to make your plan.) Be sure you get the OK from Executive Producer (teacher) so that you are on the right track. Use this format for the proposal:       </a:t>
            </a:r>
            <a:endParaRPr lang="en-US" sz="1800" dirty="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p:txBody>
      </p:sp>
      <p:sp>
        <p:nvSpPr>
          <p:cNvPr id="4" name="TextBox 3"/>
          <p:cNvSpPr txBox="1"/>
          <p:nvPr/>
        </p:nvSpPr>
        <p:spPr>
          <a:xfrm>
            <a:off x="381000" y="4191000"/>
            <a:ext cx="8305800" cy="2339102"/>
          </a:xfrm>
          <a:prstGeom prst="rect">
            <a:avLst/>
          </a:prstGeom>
          <a:noFill/>
          <a:ln>
            <a:solidFill>
              <a:schemeClr val="tx1"/>
            </a:solidFill>
          </a:ln>
        </p:spPr>
        <p:txBody>
          <a:bodyPr wrap="square" rtlCol="0">
            <a:spAutoFit/>
          </a:bodyPr>
          <a:lstStyle/>
          <a:p>
            <a:r>
              <a:rPr lang="en-US" sz="2000" b="1" u="sng" dirty="0">
                <a:latin typeface="Times New Roman" pitchFamily="18" charset="0"/>
                <a:cs typeface="Times New Roman" pitchFamily="18" charset="0"/>
              </a:rPr>
              <a:t>TOPIC:</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APPROACH &amp; ASPECTS </a:t>
            </a:r>
            <a:r>
              <a:rPr lang="en-US" u="sng" dirty="0" smtClean="0">
                <a:latin typeface="Times New Roman" pitchFamily="18" charset="0"/>
                <a:cs typeface="Times New Roman" pitchFamily="18" charset="0"/>
              </a:rPr>
              <a:t>to develop:</a:t>
            </a:r>
            <a:r>
              <a:rPr lang="en-US" u="sng" dirty="0">
                <a:latin typeface="Times New Roman" pitchFamily="18" charset="0"/>
                <a:cs typeface="Times New Roman" pitchFamily="18" charset="0"/>
              </a:rPr>
              <a:t/>
            </a:r>
            <a:br>
              <a:rPr lang="en-US" u="sng" dirty="0">
                <a:latin typeface="Times New Roman" pitchFamily="18" charset="0"/>
                <a:cs typeface="Times New Roman" pitchFamily="18" charset="0"/>
              </a:rPr>
            </a:br>
            <a:r>
              <a:rPr lang="en-US" b="1" u="sng" dirty="0">
                <a:latin typeface="Times New Roman" pitchFamily="18" charset="0"/>
                <a:cs typeface="Times New Roman" pitchFamily="18" charset="0"/>
              </a:rPr>
              <a:t>ROLES: </a:t>
            </a:r>
            <a:r>
              <a:rPr lang="en-US" u="sng" dirty="0">
                <a:latin typeface="Times New Roman" pitchFamily="18" charset="0"/>
                <a:cs typeface="Times New Roman" pitchFamily="18" charset="0"/>
              </a:rPr>
              <a:t>(name + job/tasks</a:t>
            </a:r>
            <a:r>
              <a:rPr lang="en-US" u="sng" dirty="0" smtClean="0">
                <a:latin typeface="Times New Roman" pitchFamily="18" charset="0"/>
                <a:cs typeface="Times New Roman" pitchFamily="18" charset="0"/>
              </a:rPr>
              <a:t>)</a:t>
            </a:r>
            <a:br>
              <a:rPr lang="en-US" u="sng" dirty="0" smtClean="0">
                <a:latin typeface="Times New Roman" pitchFamily="18" charset="0"/>
                <a:cs typeface="Times New Roman" pitchFamily="18" charset="0"/>
              </a:rPr>
            </a:br>
            <a:endParaRPr lang="en-US" u="sng" dirty="0" smtClean="0">
              <a:latin typeface="Times New Roman" pitchFamily="18" charset="0"/>
              <a:cs typeface="Times New Roman" pitchFamily="18" charset="0"/>
            </a:endParaRPr>
          </a:p>
          <a:p>
            <a:endParaRPr lang="en-US" u="sng" dirty="0" smtClean="0">
              <a:latin typeface="Times New Roman" pitchFamily="18" charset="0"/>
              <a:cs typeface="Times New Roman" pitchFamily="18" charset="0"/>
            </a:endParaRPr>
          </a:p>
          <a:p>
            <a:endParaRPr lang="en-US" u="sng" dirty="0" smtClean="0">
              <a:latin typeface="Times New Roman" pitchFamily="18" charset="0"/>
              <a:cs typeface="Times New Roman" pitchFamily="18" charset="0"/>
            </a:endParaRPr>
          </a:p>
          <a:p>
            <a:endParaRPr lang="en-US" u="sng" dirty="0" smtClean="0">
              <a:latin typeface="Times New Roman" pitchFamily="18" charset="0"/>
              <a:cs typeface="Times New Roman" pitchFamily="18" charset="0"/>
            </a:endParaRPr>
          </a:p>
          <a:p>
            <a:endParaRPr lang="en-US" u="sng" dirty="0">
              <a:latin typeface="Times New Roman" pitchFamily="18" charset="0"/>
              <a:cs typeface="Times New Roman" pitchFamily="18" charset="0"/>
            </a:endParaRPr>
          </a:p>
          <a:p>
            <a:r>
              <a:rPr lang="en-US" b="1" u="sng" dirty="0">
                <a:latin typeface="Times New Roman" pitchFamily="18" charset="0"/>
                <a:cs typeface="Times New Roman" pitchFamily="18" charset="0"/>
              </a:rPr>
              <a:t>TEAM CAPTAIN</a:t>
            </a:r>
            <a:r>
              <a:rPr lang="en-US" b="1" u="sng" dirty="0" smtClean="0">
                <a:latin typeface="Times New Roman" pitchFamily="18" charset="0"/>
                <a:cs typeface="Times New Roman" pitchFamily="18" charset="0"/>
              </a:rPr>
              <a:t>:</a:t>
            </a:r>
            <a:endParaRPr lang="en-US" dirty="0"/>
          </a:p>
        </p:txBody>
      </p:sp>
      <p:pic>
        <p:nvPicPr>
          <p:cNvPr id="6" name="Picture 5" descr="aroundtheworld.tif">
            <a:hlinkClick r:id="rId4" action="ppaction://hlinksldjump"/>
          </p:cNvPr>
          <p:cNvPicPr>
            <a:picLocks noChangeAspect="1"/>
          </p:cNvPicPr>
          <p:nvPr/>
        </p:nvPicPr>
        <p:blipFill>
          <a:blip r:embed="rId5" cstate="print"/>
          <a:stretch>
            <a:fillRect/>
          </a:stretch>
        </p:blipFill>
        <p:spPr>
          <a:xfrm>
            <a:off x="7391400" y="228600"/>
            <a:ext cx="1171107" cy="1143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pPr algn="l"/>
            <a:r>
              <a:rPr lang="en-US" sz="7200" dirty="0" smtClean="0">
                <a:latin typeface="Stencil" pitchFamily="82" charset="0"/>
              </a:rPr>
              <a:t>R</a:t>
            </a:r>
            <a:r>
              <a:rPr lang="en-US" sz="3600" dirty="0" smtClean="0">
                <a:latin typeface="Stencil" pitchFamily="82" charset="0"/>
              </a:rPr>
              <a:t>esearch</a:t>
            </a:r>
            <a:r>
              <a:rPr lang="en-US" dirty="0" smtClean="0">
                <a:latin typeface="Stencil" pitchFamily="82" charset="0"/>
              </a:rPr>
              <a:t>  </a:t>
            </a:r>
            <a:r>
              <a:rPr lang="en-US" sz="6700" dirty="0" smtClean="0">
                <a:latin typeface="Stencil" pitchFamily="82" charset="0"/>
              </a:rPr>
              <a:t>I</a:t>
            </a:r>
            <a:r>
              <a:rPr lang="en-US" sz="3600" dirty="0" smtClean="0">
                <a:latin typeface="Stencil" pitchFamily="82" charset="0"/>
              </a:rPr>
              <a:t>n-</a:t>
            </a:r>
            <a:r>
              <a:rPr lang="en-US" sz="6000" dirty="0" smtClean="0">
                <a:latin typeface="Stencil" pitchFamily="82" charset="0"/>
              </a:rPr>
              <a:t>D</a:t>
            </a:r>
            <a:r>
              <a:rPr lang="en-US" sz="3600" dirty="0" smtClean="0">
                <a:latin typeface="Stencil" pitchFamily="82" charset="0"/>
              </a:rPr>
              <a:t>epth</a:t>
            </a:r>
            <a:endParaRPr lang="en-US" sz="3600" dirty="0">
              <a:latin typeface="Stencil" pitchFamily="82" charset="0"/>
            </a:endParaRPr>
          </a:p>
        </p:txBody>
      </p:sp>
      <p:sp>
        <p:nvSpPr>
          <p:cNvPr id="3" name="Content Placeholder 2"/>
          <p:cNvSpPr>
            <a:spLocks noGrp="1"/>
          </p:cNvSpPr>
          <p:nvPr>
            <p:ph idx="1"/>
          </p:nvPr>
        </p:nvSpPr>
        <p:spPr>
          <a:xfrm>
            <a:off x="304800" y="1295400"/>
            <a:ext cx="8610600" cy="5715000"/>
          </a:xfrm>
        </p:spPr>
        <p:txBody>
          <a:bodyPr>
            <a:normAutofit lnSpcReduction="10000"/>
          </a:bodyPr>
          <a:lstStyle/>
          <a:p>
            <a:pPr>
              <a:buNone/>
            </a:pPr>
            <a:r>
              <a:rPr lang="en-US" sz="1800" dirty="0" smtClean="0">
                <a:latin typeface="Times New Roman" pitchFamily="18" charset="0"/>
                <a:cs typeface="Times New Roman" pitchFamily="18" charset="0"/>
              </a:rPr>
              <a:t>Next you will work on in-depth research using a variety of quality resources.  As a team</a:t>
            </a:r>
          </a:p>
          <a:p>
            <a:pPr>
              <a:buNone/>
            </a:pPr>
            <a:r>
              <a:rPr lang="en-US" sz="1800" dirty="0" smtClean="0">
                <a:latin typeface="Times New Roman" pitchFamily="18" charset="0"/>
                <a:cs typeface="Times New Roman" pitchFamily="18" charset="0"/>
              </a:rPr>
              <a:t>you must ensure high journalistic standards by using QUALITY sources and as a team</a:t>
            </a:r>
          </a:p>
          <a:p>
            <a:pPr>
              <a:buNone/>
            </a:pPr>
            <a:r>
              <a:rPr lang="en-US" sz="1800" dirty="0" smtClean="0">
                <a:latin typeface="Times New Roman" pitchFamily="18" charset="0"/>
                <a:cs typeface="Times New Roman" pitchFamily="18" charset="0"/>
              </a:rPr>
              <a:t>check that the information you have is accurate. (Day 2-6)  Use GOOGLE DOCS as a</a:t>
            </a:r>
          </a:p>
          <a:p>
            <a:pPr>
              <a:buNone/>
            </a:pPr>
            <a:r>
              <a:rPr lang="en-US" sz="1800" dirty="0" smtClean="0">
                <a:latin typeface="Times New Roman" pitchFamily="18" charset="0"/>
                <a:cs typeface="Times New Roman" pitchFamily="18" charset="0"/>
              </a:rPr>
              <a:t>collaborative space and be sure to invite your teacher and librarian to help you in research.</a:t>
            </a:r>
          </a:p>
          <a:p>
            <a:pPr>
              <a:buNone/>
            </a:pPr>
            <a:endParaRPr lang="en-US" sz="1000" dirty="0">
              <a:latin typeface="Times New Roman" pitchFamily="18" charset="0"/>
              <a:cs typeface="Times New Roman" pitchFamily="18" charset="0"/>
            </a:endParaRPr>
          </a:p>
          <a:p>
            <a:pPr>
              <a:buNone/>
            </a:pPr>
            <a:r>
              <a:rPr lang="en-US" sz="1800" b="1" dirty="0" smtClean="0">
                <a:latin typeface="Times New Roman" pitchFamily="18" charset="0"/>
                <a:cs typeface="Times New Roman" pitchFamily="18" charset="0"/>
              </a:rPr>
              <a:t>DAY TWO - SIX:  </a:t>
            </a:r>
            <a:r>
              <a:rPr lang="en-US" sz="1800" dirty="0" smtClean="0">
                <a:latin typeface="Times New Roman" pitchFamily="18" charset="0"/>
                <a:cs typeface="Times New Roman" pitchFamily="18" charset="0"/>
              </a:rPr>
              <a:t>Each team member will have a responsibility to use quality resources to uncover detail about their part of the project.  They MUST cite their sources so others can also help evaluate the quality.    And remember, no “copy-paste” research!</a:t>
            </a:r>
          </a:p>
          <a:p>
            <a:pPr>
              <a:buNone/>
            </a:pPr>
            <a:endParaRPr lang="en-US" sz="1000" dirty="0">
              <a:latin typeface="Times New Roman" pitchFamily="18" charset="0"/>
              <a:cs typeface="Times New Roman" pitchFamily="18" charset="0"/>
            </a:endParaRPr>
          </a:p>
          <a:p>
            <a:pPr lvl="1">
              <a:buNone/>
            </a:pPr>
            <a:r>
              <a:rPr lang="en-US" sz="1400" b="1" dirty="0" smtClean="0">
                <a:latin typeface="Times New Roman" pitchFamily="18" charset="0"/>
                <a:cs typeface="Times New Roman" pitchFamily="18" charset="0"/>
              </a:rPr>
              <a:t>COLLABORATION:   </a:t>
            </a:r>
            <a:r>
              <a:rPr lang="en-US" sz="1400" dirty="0" smtClean="0">
                <a:latin typeface="Times New Roman" pitchFamily="18" charset="0"/>
                <a:cs typeface="Times New Roman" pitchFamily="18" charset="0"/>
              </a:rPr>
              <a:t>Use Google Documents to share your research and collaborate.  Be sure to have a Research page to collect website addresses and book titles (and authors) of source material.  Also, use this document to take notes in your own words of the information.   SHARE this Google doc with your teacher and Ms. Deaton.    </a:t>
            </a:r>
          </a:p>
          <a:p>
            <a:pPr>
              <a:buNone/>
            </a:pPr>
            <a:endParaRPr lang="en-US" sz="1000" dirty="0">
              <a:latin typeface="Times New Roman" pitchFamily="18" charset="0"/>
              <a:cs typeface="Times New Roman" pitchFamily="18" charset="0"/>
            </a:endParaRPr>
          </a:p>
          <a:p>
            <a:pPr lvl="1">
              <a:buNone/>
            </a:pPr>
            <a:r>
              <a:rPr lang="en-US" sz="1400" b="1" dirty="0" smtClean="0">
                <a:latin typeface="Times New Roman" pitchFamily="18" charset="0"/>
                <a:cs typeface="Times New Roman" pitchFamily="18" charset="0"/>
              </a:rPr>
              <a:t>EVALUATION &amp; ORGANIZATION of INFORMATION:  </a:t>
            </a:r>
            <a:r>
              <a:rPr lang="en-US" sz="1400" dirty="0" smtClean="0">
                <a:latin typeface="Times New Roman" pitchFamily="18" charset="0"/>
                <a:cs typeface="Times New Roman" pitchFamily="18" charset="0"/>
              </a:rPr>
              <a:t>BE CREATIVE and think of ways to get the information out, and keep it interesting and entertaining.   Be aware that you will have to share time among your group for the presentation, so each person will get enough time to do their part (and not go overtime).   </a:t>
            </a:r>
            <a:endParaRPr lang="en-US" sz="1800" dirty="0">
              <a:latin typeface="Times New Roman" pitchFamily="18" charset="0"/>
              <a:cs typeface="Times New Roman" pitchFamily="18" charset="0"/>
            </a:endParaRPr>
          </a:p>
          <a:p>
            <a:pPr>
              <a:buNone/>
            </a:pPr>
            <a:r>
              <a:rPr lang="en-US" sz="2400" b="1" dirty="0" smtClean="0">
                <a:solidFill>
                  <a:srgbClr val="FF0000"/>
                </a:solidFill>
                <a:latin typeface="Times New Roman" pitchFamily="18" charset="0"/>
                <a:cs typeface="Times New Roman" pitchFamily="18" charset="0"/>
              </a:rPr>
              <a:t>SUBMIT</a:t>
            </a:r>
            <a:r>
              <a:rPr lang="en-US" sz="1800" b="1" dirty="0" smtClean="0">
                <a:latin typeface="Times New Roman" pitchFamily="18" charset="0"/>
                <a:cs typeface="Times New Roman" pitchFamily="18" charset="0"/>
              </a:rPr>
              <a:t> on Day 6:  </a:t>
            </a:r>
            <a:r>
              <a:rPr lang="en-US" sz="1800" dirty="0" smtClean="0">
                <a:latin typeface="Times New Roman" pitchFamily="18" charset="0"/>
                <a:cs typeface="Times New Roman" pitchFamily="18" charset="0"/>
              </a:rPr>
              <a:t>The group should present their written research to the Exec Producer (teacher) with each person’s name on their portion of research.  It should be in the order that you plan to present it.  You will be GRADED for your research as individuals and given advice and feedback by the Exec. Producer to incorporate into final presentation.</a:t>
            </a:r>
          </a:p>
          <a:p>
            <a:pPr>
              <a:buNone/>
            </a:pPr>
            <a:endParaRPr lang="en-US" sz="1800" dirty="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p:txBody>
      </p:sp>
      <p:pic>
        <p:nvPicPr>
          <p:cNvPr id="5" name="Picture 4" descr="aroundtheworld.tif">
            <a:hlinkClick r:id="rId2" action="ppaction://hlinksldjump"/>
          </p:cNvPr>
          <p:cNvPicPr>
            <a:picLocks noChangeAspect="1"/>
          </p:cNvPicPr>
          <p:nvPr/>
        </p:nvPicPr>
        <p:blipFill>
          <a:blip r:embed="rId3" cstate="print"/>
          <a:stretch>
            <a:fillRect/>
          </a:stretch>
        </p:blipFill>
        <p:spPr>
          <a:xfrm>
            <a:off x="7467600" y="152400"/>
            <a:ext cx="1219201" cy="118993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pPr algn="l"/>
            <a:r>
              <a:rPr lang="en-US" sz="7200" dirty="0" smtClean="0">
                <a:latin typeface="Stencil" pitchFamily="82" charset="0"/>
              </a:rPr>
              <a:t>P</a:t>
            </a:r>
            <a:r>
              <a:rPr lang="en-US" sz="3200" dirty="0" smtClean="0">
                <a:latin typeface="Stencil" pitchFamily="82" charset="0"/>
              </a:rPr>
              <a:t>resentation</a:t>
            </a:r>
            <a:r>
              <a:rPr lang="en-US" dirty="0" smtClean="0">
                <a:latin typeface="Stencil" pitchFamily="82" charset="0"/>
              </a:rPr>
              <a:t> </a:t>
            </a:r>
            <a:r>
              <a:rPr lang="en-US" sz="6700" dirty="0" smtClean="0">
                <a:latin typeface="Stencil" pitchFamily="82" charset="0"/>
              </a:rPr>
              <a:t>P</a:t>
            </a:r>
            <a:r>
              <a:rPr lang="en-US" dirty="0" smtClean="0">
                <a:latin typeface="Stencil" pitchFamily="82" charset="0"/>
              </a:rPr>
              <a:t>rep</a:t>
            </a:r>
            <a:endParaRPr lang="en-US" dirty="0">
              <a:latin typeface="Stencil" pitchFamily="82" charset="0"/>
            </a:endParaRPr>
          </a:p>
        </p:txBody>
      </p:sp>
      <p:sp>
        <p:nvSpPr>
          <p:cNvPr id="3" name="Content Placeholder 2"/>
          <p:cNvSpPr>
            <a:spLocks noGrp="1"/>
          </p:cNvSpPr>
          <p:nvPr>
            <p:ph idx="1"/>
          </p:nvPr>
        </p:nvSpPr>
        <p:spPr>
          <a:xfrm>
            <a:off x="228600" y="990600"/>
            <a:ext cx="8610600" cy="5867400"/>
          </a:xfrm>
        </p:spPr>
        <p:txBody>
          <a:bodyPr>
            <a:normAutofit fontScale="62500" lnSpcReduction="20000"/>
          </a:bodyPr>
          <a:lstStyle/>
          <a:p>
            <a:pPr>
              <a:buNone/>
            </a:pPr>
            <a:r>
              <a:rPr lang="en-US" sz="2200" dirty="0" smtClean="0">
                <a:latin typeface="Times New Roman" pitchFamily="18" charset="0"/>
                <a:cs typeface="Times New Roman" pitchFamily="18" charset="0"/>
              </a:rPr>
              <a:t>Compile your research into a TV News Broadcast presentation</a:t>
            </a:r>
            <a:r>
              <a:rPr lang="en-US" sz="2200" dirty="0" smtClean="0">
                <a:latin typeface="Times New Roman" pitchFamily="18" charset="0"/>
                <a:cs typeface="Times New Roman" pitchFamily="18" charset="0"/>
              </a:rPr>
              <a:t>. (Day 6-9)</a:t>
            </a: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PRACTICE YOUR PART before the broadcast as it will be presented </a:t>
            </a:r>
            <a:r>
              <a:rPr lang="en-US" sz="2600" b="1" dirty="0" smtClean="0">
                <a:latin typeface="Times New Roman" pitchFamily="18" charset="0"/>
                <a:cs typeface="Times New Roman" pitchFamily="18" charset="0"/>
              </a:rPr>
              <a:t>LIVE</a:t>
            </a:r>
            <a:r>
              <a:rPr lang="en-US" sz="2600" b="1" dirty="0" smtClean="0">
                <a:latin typeface="Times New Roman" pitchFamily="18" charset="0"/>
                <a:cs typeface="Times New Roman" pitchFamily="18" charset="0"/>
              </a:rPr>
              <a:t>!</a:t>
            </a:r>
            <a:endParaRPr lang="en-US" sz="2600" b="1" dirty="0" smtClean="0">
              <a:solidFill>
                <a:srgbClr val="C00000"/>
              </a:solidFill>
              <a:latin typeface="Times New Roman" pitchFamily="18" charset="0"/>
              <a:cs typeface="Times New Roman" pitchFamily="18" charset="0"/>
            </a:endParaRPr>
          </a:p>
          <a:p>
            <a:pPr>
              <a:buNone/>
            </a:pPr>
            <a:r>
              <a:rPr lang="en-US" sz="2400" b="1" dirty="0" smtClean="0">
                <a:solidFill>
                  <a:srgbClr val="C00000"/>
                </a:solidFill>
                <a:latin typeface="Times New Roman" pitchFamily="18" charset="0"/>
                <a:cs typeface="Times New Roman" pitchFamily="18" charset="0"/>
              </a:rPr>
              <a:t>WARNING</a:t>
            </a:r>
            <a:r>
              <a:rPr lang="en-US" sz="2400" b="1" dirty="0" smtClean="0">
                <a:solidFill>
                  <a:srgbClr val="C00000"/>
                </a:solidFill>
                <a:latin typeface="Times New Roman" pitchFamily="18" charset="0"/>
                <a:cs typeface="Times New Roman" pitchFamily="18" charset="0"/>
              </a:rPr>
              <a:t>: KEEP THE TECHNOLOGY SIMPLE… </a:t>
            </a:r>
            <a:r>
              <a:rPr lang="en-US" sz="2400" b="1" dirty="0" smtClean="0">
                <a:solidFill>
                  <a:srgbClr val="C00000"/>
                </a:solidFill>
                <a:latin typeface="Times New Roman" pitchFamily="18" charset="0"/>
                <a:cs typeface="Times New Roman" pitchFamily="18" charset="0"/>
              </a:rPr>
              <a:t>(i.e. </a:t>
            </a:r>
            <a:r>
              <a:rPr lang="en-US" sz="2400" b="1" dirty="0" err="1" smtClean="0">
                <a:solidFill>
                  <a:srgbClr val="C00000"/>
                </a:solidFill>
                <a:latin typeface="Times New Roman" pitchFamily="18" charset="0"/>
                <a:cs typeface="Times New Roman" pitchFamily="18" charset="0"/>
              </a:rPr>
              <a:t>Powerpoint</a:t>
            </a:r>
            <a:r>
              <a:rPr lang="en-US" sz="2400" b="1" dirty="0" smtClean="0">
                <a:solidFill>
                  <a:srgbClr val="C00000"/>
                </a:solidFill>
                <a:latin typeface="Times New Roman" pitchFamily="18" charset="0"/>
                <a:cs typeface="Times New Roman" pitchFamily="18" charset="0"/>
              </a:rPr>
              <a:t> slides)</a:t>
            </a:r>
            <a:r>
              <a:rPr lang="en-US" sz="2400" b="1" dirty="0" smtClean="0">
                <a:solidFill>
                  <a:srgbClr val="C00000"/>
                </a:solidFill>
                <a:latin typeface="Times New Roman" pitchFamily="18" charset="0"/>
                <a:cs typeface="Times New Roman" pitchFamily="18" charset="0"/>
              </a:rPr>
              <a:t/>
            </a:r>
            <a:br>
              <a:rPr lang="en-US" sz="2400" b="1" dirty="0" smtClean="0">
                <a:solidFill>
                  <a:srgbClr val="C00000"/>
                </a:solidFill>
                <a:latin typeface="Times New Roman" pitchFamily="18" charset="0"/>
                <a:cs typeface="Times New Roman" pitchFamily="18" charset="0"/>
              </a:rPr>
            </a:br>
            <a:r>
              <a:rPr lang="en-US" sz="2400" b="1" dirty="0" smtClean="0">
                <a:solidFill>
                  <a:srgbClr val="C00000"/>
                </a:solidFill>
                <a:latin typeface="Times New Roman" pitchFamily="18" charset="0"/>
                <a:cs typeface="Times New Roman" pitchFamily="18" charset="0"/>
              </a:rPr>
              <a:t>All </a:t>
            </a:r>
            <a:r>
              <a:rPr lang="en-US" sz="2400" b="1" dirty="0" smtClean="0">
                <a:solidFill>
                  <a:srgbClr val="C00000"/>
                </a:solidFill>
                <a:latin typeface="Times New Roman" pitchFamily="18" charset="0"/>
                <a:cs typeface="Times New Roman" pitchFamily="18" charset="0"/>
              </a:rPr>
              <a:t>of your research and building content has to come FIRST, then </a:t>
            </a:r>
            <a:r>
              <a:rPr lang="en-US" sz="2400" b="1" dirty="0" smtClean="0">
                <a:solidFill>
                  <a:srgbClr val="C00000"/>
                </a:solidFill>
                <a:latin typeface="Times New Roman" pitchFamily="18" charset="0"/>
                <a:cs typeface="Times New Roman" pitchFamily="18" charset="0"/>
              </a:rPr>
              <a:t>work with the presentation.</a:t>
            </a:r>
            <a:endParaRPr lang="en-US" sz="2200" dirty="0" smtClean="0">
              <a:latin typeface="Times New Roman" pitchFamily="18" charset="0"/>
              <a:cs typeface="Times New Roman" pitchFamily="18" charset="0"/>
            </a:endParaRPr>
          </a:p>
          <a:p>
            <a:pPr>
              <a:buNone/>
            </a:pPr>
            <a:endParaRPr lang="en-US" sz="1000" dirty="0">
              <a:latin typeface="Times New Roman" pitchFamily="18" charset="0"/>
              <a:cs typeface="Times New Roman" pitchFamily="18" charset="0"/>
            </a:endParaRPr>
          </a:p>
          <a:p>
            <a:pPr>
              <a:buNone/>
            </a:pPr>
            <a:r>
              <a:rPr lang="en-US" sz="3000" b="1" dirty="0" smtClean="0">
                <a:latin typeface="Times New Roman" pitchFamily="18" charset="0"/>
                <a:cs typeface="Times New Roman" pitchFamily="18" charset="0"/>
              </a:rPr>
              <a:t>SCRIPT &amp; ROLES: </a:t>
            </a:r>
            <a:r>
              <a:rPr lang="en-US" sz="1800" b="1" dirty="0" smtClean="0">
                <a:latin typeface="Times New Roman" pitchFamily="18" charset="0"/>
                <a:cs typeface="Times New Roman" pitchFamily="18" charset="0"/>
              </a:rPr>
              <a:t>Organize how you will present and be sure everyone has a role:</a:t>
            </a:r>
          </a:p>
          <a:p>
            <a:pPr>
              <a:buNone/>
            </a:pPr>
            <a:r>
              <a:rPr lang="en-US" sz="1800" b="1" dirty="0" smtClean="0">
                <a:latin typeface="Times New Roman" pitchFamily="18" charset="0"/>
                <a:cs typeface="Times New Roman" pitchFamily="18" charset="0"/>
              </a:rPr>
              <a:t>       Possible</a:t>
            </a:r>
            <a:r>
              <a:rPr lang="en-US" sz="1900" b="1" dirty="0" smtClean="0">
                <a:latin typeface="Times New Roman" pitchFamily="18" charset="0"/>
                <a:cs typeface="Times New Roman" pitchFamily="18" charset="0"/>
              </a:rPr>
              <a:t> Roles:  </a:t>
            </a:r>
            <a:r>
              <a:rPr lang="en-US" sz="1900" dirty="0" smtClean="0">
                <a:latin typeface="Times New Roman" pitchFamily="18" charset="0"/>
                <a:cs typeface="Times New Roman" pitchFamily="18" charset="0"/>
              </a:rPr>
              <a:t>News Anchors,  Reporters who specialize in particular topics </a:t>
            </a:r>
            <a:br>
              <a:rPr lang="en-US" sz="1900" dirty="0" smtClean="0">
                <a:latin typeface="Times New Roman" pitchFamily="18" charset="0"/>
                <a:cs typeface="Times New Roman" pitchFamily="18" charset="0"/>
              </a:rPr>
            </a:br>
            <a:r>
              <a:rPr lang="en-US" sz="1900" dirty="0" smtClean="0">
                <a:latin typeface="Times New Roman" pitchFamily="18" charset="0"/>
                <a:cs typeface="Times New Roman" pitchFamily="18" charset="0"/>
              </a:rPr>
              <a:t>(i.e. weatherman, investigative journalist,  interviewer,  role play a famous person to be interviewed)   It is possible that some people may have more than one role. [Check with the Exec (teacher) for specific formats that s/he requires.]</a:t>
            </a:r>
          </a:p>
          <a:p>
            <a:pPr>
              <a:buNone/>
            </a:pPr>
            <a:endParaRPr lang="en-US" sz="1100" dirty="0">
              <a:latin typeface="Times New Roman" pitchFamily="18" charset="0"/>
              <a:cs typeface="Times New Roman" pitchFamily="18" charset="0"/>
            </a:endParaRPr>
          </a:p>
          <a:p>
            <a:pPr>
              <a:buNone/>
            </a:pPr>
            <a:r>
              <a:rPr lang="en-US" sz="3000" b="1" dirty="0" smtClean="0">
                <a:latin typeface="Times New Roman" pitchFamily="18" charset="0"/>
                <a:cs typeface="Times New Roman" pitchFamily="18" charset="0"/>
              </a:rPr>
              <a:t>PROPS :   </a:t>
            </a:r>
            <a:r>
              <a:rPr lang="en-US" sz="1900" dirty="0" err="1" smtClean="0">
                <a:latin typeface="Times New Roman" pitchFamily="18" charset="0"/>
                <a:cs typeface="Times New Roman" pitchFamily="18" charset="0"/>
              </a:rPr>
              <a:t>Powerpoint</a:t>
            </a:r>
            <a:r>
              <a:rPr lang="en-US" sz="1900" dirty="0" smtClean="0">
                <a:latin typeface="Times New Roman" pitchFamily="18" charset="0"/>
                <a:cs typeface="Times New Roman" pitchFamily="18" charset="0"/>
              </a:rPr>
              <a:t> Slides will be used as background images for the live presentation </a:t>
            </a:r>
            <a:r>
              <a:rPr lang="en-US" sz="1900" dirty="0" smtClean="0">
                <a:latin typeface="Times New Roman" pitchFamily="18" charset="0"/>
                <a:cs typeface="Times New Roman" pitchFamily="18" charset="0"/>
                <a:hlinkClick r:id="rId2" action="ppaction://hlinksldjump"/>
              </a:rPr>
              <a:t>(at end).  </a:t>
            </a:r>
            <a:r>
              <a:rPr lang="en-US" sz="1900" dirty="0" smtClean="0">
                <a:latin typeface="Times New Roman" pitchFamily="18" charset="0"/>
                <a:cs typeface="Times New Roman" pitchFamily="18" charset="0"/>
              </a:rPr>
              <a:t>Do NOT put your script in the slides that appear  in your program (you may however use note cards or a laptop as a teleprompter.)</a:t>
            </a:r>
          </a:p>
          <a:p>
            <a:r>
              <a:rPr lang="en-US" sz="1900" b="1" dirty="0" smtClean="0">
                <a:latin typeface="Times New Roman" pitchFamily="18" charset="0"/>
                <a:cs typeface="Times New Roman" pitchFamily="18" charset="0"/>
              </a:rPr>
              <a:t>OPENING Slide</a:t>
            </a:r>
            <a:r>
              <a:rPr lang="en-US" sz="1900" dirty="0" smtClean="0">
                <a:latin typeface="Times New Roman" pitchFamily="18" charset="0"/>
                <a:cs typeface="Times New Roman" pitchFamily="18" charset="0"/>
              </a:rPr>
              <a:t>:  Name of the program with a graphic or photo that reflects the topic and names of the anchor-people.</a:t>
            </a:r>
          </a:p>
          <a:p>
            <a:r>
              <a:rPr lang="en-US" sz="1900" b="1" dirty="0" smtClean="0">
                <a:latin typeface="Times New Roman" pitchFamily="18" charset="0"/>
                <a:cs typeface="Times New Roman" pitchFamily="18" charset="0"/>
              </a:rPr>
              <a:t>Each section of your program will have new slides </a:t>
            </a:r>
            <a:r>
              <a:rPr lang="en-US" sz="1900" dirty="0" smtClean="0">
                <a:latin typeface="Times New Roman" pitchFamily="18" charset="0"/>
                <a:cs typeface="Times New Roman" pitchFamily="18" charset="0"/>
              </a:rPr>
              <a:t>with the names of the reporter and a newsy description of that segment.    (ex. “Breaking News”,  “Weather” In the case of the weather segment…you should have extra slides for maps, temps, forecast etc. )   Consider using Google Earth to zoom into your location… but be sure you have a backup system in case our network is not working…. Saving your slides in </a:t>
            </a:r>
            <a:r>
              <a:rPr lang="en-US" sz="1900" dirty="0" err="1" smtClean="0">
                <a:latin typeface="Times New Roman" pitchFamily="18" charset="0"/>
                <a:cs typeface="Times New Roman" pitchFamily="18" charset="0"/>
              </a:rPr>
              <a:t>Powerpoint</a:t>
            </a:r>
            <a:r>
              <a:rPr lang="en-US" sz="1900" dirty="0" smtClean="0">
                <a:latin typeface="Times New Roman" pitchFamily="18" charset="0"/>
                <a:cs typeface="Times New Roman" pitchFamily="18" charset="0"/>
              </a:rPr>
              <a:t> or downloading a </a:t>
            </a:r>
            <a:r>
              <a:rPr lang="en-US" sz="1900" dirty="0" err="1" smtClean="0">
                <a:latin typeface="Times New Roman" pitchFamily="18" charset="0"/>
                <a:cs typeface="Times New Roman" pitchFamily="18" charset="0"/>
              </a:rPr>
              <a:t>Prezi</a:t>
            </a:r>
            <a:r>
              <a:rPr lang="en-US" sz="1900" dirty="0" smtClean="0">
                <a:latin typeface="Times New Roman" pitchFamily="18" charset="0"/>
                <a:cs typeface="Times New Roman" pitchFamily="18" charset="0"/>
              </a:rPr>
              <a:t>  is a fail safe way</a:t>
            </a:r>
          </a:p>
          <a:p>
            <a:r>
              <a:rPr lang="en-US" sz="1900" b="1" dirty="0" smtClean="0">
                <a:latin typeface="Times New Roman" pitchFamily="18" charset="0"/>
                <a:cs typeface="Times New Roman" pitchFamily="18" charset="0"/>
              </a:rPr>
              <a:t>On Location Slides</a:t>
            </a:r>
            <a:r>
              <a:rPr lang="en-US" sz="1900" dirty="0" smtClean="0">
                <a:latin typeface="Times New Roman" pitchFamily="18" charset="0"/>
                <a:cs typeface="Times New Roman" pitchFamily="18" charset="0"/>
              </a:rPr>
              <a:t>: Use a realistic looking location slide for any portion of the program where you are reporting “On Location”  </a:t>
            </a:r>
          </a:p>
          <a:p>
            <a:r>
              <a:rPr lang="en-US" sz="1900" b="1" dirty="0" smtClean="0">
                <a:latin typeface="Times New Roman" pitchFamily="18" charset="0"/>
                <a:cs typeface="Times New Roman" pitchFamily="18" charset="0"/>
              </a:rPr>
              <a:t>CREDITS</a:t>
            </a:r>
            <a:r>
              <a:rPr lang="en-US" sz="1900" dirty="0" smtClean="0">
                <a:latin typeface="Times New Roman" pitchFamily="18" charset="0"/>
                <a:cs typeface="Times New Roman" pitchFamily="18" charset="0"/>
              </a:rPr>
              <a:t> Slide: include your research sources.</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OTHER PROPS</a:t>
            </a:r>
            <a:r>
              <a:rPr lang="en-US" sz="1800" dirty="0" smtClean="0">
                <a:latin typeface="Times New Roman" pitchFamily="18" charset="0"/>
                <a:cs typeface="Times New Roman" pitchFamily="18" charset="0"/>
              </a:rPr>
              <a:t>:  You can include other </a:t>
            </a:r>
            <a:r>
              <a:rPr lang="en-US" sz="1800" dirty="0" smtClean="0">
                <a:latin typeface="Times New Roman" pitchFamily="18" charset="0"/>
                <a:cs typeface="Times New Roman" pitchFamily="18" charset="0"/>
              </a:rPr>
              <a:t>programs (</a:t>
            </a:r>
            <a:r>
              <a:rPr lang="en-US" sz="1800" dirty="0" err="1" smtClean="0">
                <a:latin typeface="Times New Roman" pitchFamily="18" charset="0"/>
                <a:cs typeface="Times New Roman" pitchFamily="18" charset="0"/>
              </a:rPr>
              <a:t>Prezi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imovie</a:t>
            </a:r>
            <a:r>
              <a:rPr lang="en-US" sz="1800" dirty="0" smtClean="0">
                <a:latin typeface="Times New Roman" pitchFamily="18" charset="0"/>
                <a:cs typeface="Times New Roman" pitchFamily="18" charset="0"/>
              </a:rPr>
              <a:t>) and other props </a:t>
            </a:r>
            <a:r>
              <a:rPr lang="en-US" sz="1800" dirty="0" smtClean="0">
                <a:latin typeface="Times New Roman" pitchFamily="18" charset="0"/>
                <a:cs typeface="Times New Roman" pitchFamily="18" charset="0"/>
              </a:rPr>
              <a:t>too.   </a:t>
            </a:r>
            <a:r>
              <a:rPr lang="en-US" sz="1800" dirty="0" smtClean="0">
                <a:latin typeface="Times New Roman" pitchFamily="18" charset="0"/>
                <a:cs typeface="Times New Roman" pitchFamily="18" charset="0"/>
              </a:rPr>
              <a:t>Be careful and get advice from your teacher and librarian about the technology you want to use as we want you to deliver a great product.</a:t>
            </a:r>
            <a:endParaRPr lang="en-US" sz="1000" b="1" dirty="0" smtClean="0">
              <a:solidFill>
                <a:srgbClr val="C00000"/>
              </a:solidFill>
              <a:latin typeface="Times New Roman" pitchFamily="18" charset="0"/>
              <a:cs typeface="Times New Roman" pitchFamily="18" charset="0"/>
            </a:endParaRPr>
          </a:p>
          <a:p>
            <a:pPr>
              <a:buNone/>
            </a:pPr>
            <a:r>
              <a:rPr lang="en-US" sz="43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OPTIONS???   Quiz</a:t>
            </a:r>
            <a:r>
              <a:rPr lang="en-US" sz="33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In the </a:t>
            </a:r>
            <a:r>
              <a:rPr lang="en-US" sz="1800" dirty="0" err="1" smtClean="0">
                <a:latin typeface="Times New Roman" pitchFamily="18" charset="0"/>
                <a:cs typeface="Times New Roman" pitchFamily="18" charset="0"/>
              </a:rPr>
              <a:t>wrapup</a:t>
            </a:r>
            <a:r>
              <a:rPr lang="en-US" sz="1800" dirty="0" smtClean="0">
                <a:latin typeface="Times New Roman" pitchFamily="18" charset="0"/>
                <a:cs typeface="Times New Roman" pitchFamily="18" charset="0"/>
              </a:rPr>
              <a:t> of the program, do a quick 4-5 question Quiz that captures the main facts that student audience can answer on paper and add to notes.  Quiz questions from all teams can be compiled for a final Class quiz at end for all.</a:t>
            </a:r>
            <a:endParaRPr lang="en-US" sz="3300" dirty="0" smtClean="0">
              <a:latin typeface="Times New Roman" pitchFamily="18" charset="0"/>
              <a:cs typeface="Times New Roman" pitchFamily="18" charset="0"/>
            </a:endParaRPr>
          </a:p>
          <a:p>
            <a:pPr>
              <a:buNone/>
            </a:pPr>
            <a:r>
              <a:rPr lang="en-US" sz="43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Done early??? </a:t>
            </a:r>
            <a:r>
              <a:rPr lang="en-US" sz="2100" b="1" dirty="0" smtClean="0">
                <a:latin typeface="Times New Roman" pitchFamily="18" charset="0"/>
                <a:cs typeface="Times New Roman" pitchFamily="18" charset="0"/>
              </a:rPr>
              <a:t>Make a commercial break! </a:t>
            </a:r>
            <a:r>
              <a:rPr lang="en-US" sz="1800" dirty="0" smtClean="0">
                <a:latin typeface="Times New Roman" pitchFamily="18" charset="0"/>
                <a:cs typeface="Times New Roman" pitchFamily="18" charset="0"/>
              </a:rPr>
              <a:t>For a little extra fun, make  a  fun and clever connection to the story inside  a commercial.   </a:t>
            </a:r>
          </a:p>
        </p:txBody>
      </p:sp>
      <p:pic>
        <p:nvPicPr>
          <p:cNvPr id="5" name="Picture 4" descr="aroundtheworld.tif">
            <a:hlinkClick r:id="rId3" action="ppaction://hlinksldjump"/>
          </p:cNvPr>
          <p:cNvPicPr>
            <a:picLocks noChangeAspect="1"/>
          </p:cNvPicPr>
          <p:nvPr/>
        </p:nvPicPr>
        <p:blipFill>
          <a:blip r:embed="rId4" cstate="print"/>
          <a:stretch>
            <a:fillRect/>
          </a:stretch>
        </p:blipFill>
        <p:spPr>
          <a:xfrm>
            <a:off x="7239000" y="152400"/>
            <a:ext cx="1524001" cy="14874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pPr algn="l"/>
            <a:r>
              <a:rPr lang="en-US" sz="7200" dirty="0" smtClean="0">
                <a:latin typeface="Stencil" pitchFamily="82" charset="0"/>
              </a:rPr>
              <a:t>LIVE P</a:t>
            </a:r>
            <a:r>
              <a:rPr lang="en-US" sz="3600" dirty="0" smtClean="0">
                <a:latin typeface="Stencil" pitchFamily="82" charset="0"/>
              </a:rPr>
              <a:t>resentation</a:t>
            </a:r>
            <a:endParaRPr lang="en-US" dirty="0">
              <a:latin typeface="Stencil" pitchFamily="82" charset="0"/>
            </a:endParaRPr>
          </a:p>
        </p:txBody>
      </p:sp>
      <p:sp>
        <p:nvSpPr>
          <p:cNvPr id="3" name="Content Placeholder 2"/>
          <p:cNvSpPr>
            <a:spLocks noGrp="1"/>
          </p:cNvSpPr>
          <p:nvPr>
            <p:ph idx="1"/>
          </p:nvPr>
        </p:nvSpPr>
        <p:spPr>
          <a:xfrm>
            <a:off x="228600" y="914400"/>
            <a:ext cx="8610600" cy="5943600"/>
          </a:xfrm>
        </p:spPr>
        <p:txBody>
          <a:bodyPr>
            <a:normAutofit/>
          </a:bodyPr>
          <a:lstStyle/>
          <a:p>
            <a:pPr>
              <a:buNone/>
            </a:pPr>
            <a:r>
              <a:rPr lang="en-US" sz="1200" b="1"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You will be evaluated through the process of this assignment (including</a:t>
            </a:r>
          </a:p>
          <a:p>
            <a:pPr>
              <a:buNone/>
            </a:pPr>
            <a:r>
              <a:rPr lang="en-US" sz="2000" dirty="0" smtClean="0">
                <a:latin typeface="Times New Roman" pitchFamily="18" charset="0"/>
                <a:cs typeface="Times New Roman" pitchFamily="18" charset="0"/>
              </a:rPr>
              <a:t>individually) on research but the team will also be evaluated for the success</a:t>
            </a:r>
          </a:p>
          <a:p>
            <a:pPr>
              <a:buNone/>
            </a:pPr>
            <a:r>
              <a:rPr lang="en-US" sz="2000" dirty="0" smtClean="0">
                <a:latin typeface="Times New Roman" pitchFamily="18" charset="0"/>
                <a:cs typeface="Times New Roman" pitchFamily="18" charset="0"/>
              </a:rPr>
              <a:t>of their final program, including the possibility of  receive added bonuses for</a:t>
            </a:r>
          </a:p>
          <a:p>
            <a:pPr>
              <a:buNone/>
            </a:pPr>
            <a:r>
              <a:rPr lang="en-US" sz="2000" dirty="0" smtClean="0">
                <a:latin typeface="Times New Roman" pitchFamily="18" charset="0"/>
                <a:cs typeface="Times New Roman" pitchFamily="18" charset="0"/>
              </a:rPr>
              <a:t>exceptional work.   In addition to being responsible for your own presentation,</a:t>
            </a:r>
          </a:p>
          <a:p>
            <a:pPr>
              <a:buNone/>
            </a:pPr>
            <a:r>
              <a:rPr lang="en-US" sz="2000" dirty="0" smtClean="0">
                <a:latin typeface="Times New Roman" pitchFamily="18" charset="0"/>
                <a:cs typeface="Times New Roman" pitchFamily="18" charset="0"/>
              </a:rPr>
              <a:t>each individual will be responsible for taking notes on the others presentations. </a:t>
            </a:r>
          </a:p>
          <a:p>
            <a:pPr>
              <a:buNone/>
            </a:pPr>
            <a:endParaRPr lang="en-US" sz="1600" dirty="0" smtClean="0">
              <a:latin typeface="Times New Roman" pitchFamily="18" charset="0"/>
              <a:cs typeface="Times New Roman" pitchFamily="18" charset="0"/>
            </a:endParaRPr>
          </a:p>
          <a:p>
            <a:pPr>
              <a:buNone/>
            </a:pPr>
            <a:r>
              <a:rPr lang="en-US" sz="1600" b="1" dirty="0" smtClean="0">
                <a:latin typeface="Times New Roman" pitchFamily="18" charset="0"/>
                <a:cs typeface="Times New Roman" pitchFamily="18" charset="0"/>
              </a:rPr>
              <a:t>RUBRIC-REQUIREMENTS:  </a:t>
            </a:r>
            <a:br>
              <a:rPr lang="en-US" sz="1600" b="1"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teacher’s requirement for the assignment including:</a:t>
            </a:r>
          </a:p>
          <a:p>
            <a:pPr>
              <a:buNone/>
            </a:pP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Well rehearsed &amp; timed</a:t>
            </a:r>
          </a:p>
          <a:p>
            <a:r>
              <a:rPr lang="en-US" sz="1600" dirty="0" smtClean="0">
                <a:latin typeface="Times New Roman" pitchFamily="18" charset="0"/>
                <a:cs typeface="Times New Roman" pitchFamily="18" charset="0"/>
              </a:rPr>
              <a:t>Well researched (and documented)</a:t>
            </a:r>
          </a:p>
          <a:p>
            <a:r>
              <a:rPr lang="en-US" sz="1600" dirty="0" smtClean="0">
                <a:latin typeface="Times New Roman" pitchFamily="18" charset="0"/>
                <a:cs typeface="Times New Roman" pitchFamily="18" charset="0"/>
              </a:rPr>
              <a:t>Well organized (engaging and original writing)</a:t>
            </a:r>
          </a:p>
          <a:p>
            <a:r>
              <a:rPr lang="en-US" sz="1600" dirty="0" smtClean="0">
                <a:latin typeface="Times New Roman" pitchFamily="18" charset="0"/>
                <a:cs typeface="Times New Roman" pitchFamily="18" charset="0"/>
              </a:rPr>
              <a:t>Well executed (great background slides and presentation)</a:t>
            </a:r>
          </a:p>
          <a:p>
            <a:endParaRPr lang="en-US" sz="16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hlinkClick r:id="rId2" action="ppaction://hlinksldjump"/>
              </a:rPr>
              <a:t>OPTIONS </a:t>
            </a:r>
            <a:r>
              <a:rPr lang="en-US" sz="1600" dirty="0" smtClean="0">
                <a:latin typeface="Times New Roman" pitchFamily="18" charset="0"/>
                <a:cs typeface="Times New Roman" pitchFamily="18" charset="0"/>
              </a:rPr>
              <a:t>for the Exec (teacher) to consider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for the assignment</a:t>
            </a:r>
          </a:p>
          <a:p>
            <a:endParaRPr lang="en-US" sz="1600" dirty="0" smtClean="0">
              <a:latin typeface="Times New Roman" pitchFamily="18" charset="0"/>
              <a:cs typeface="Times New Roman" pitchFamily="18" charset="0"/>
            </a:endParaRPr>
          </a:p>
          <a:p>
            <a:pPr>
              <a:buNone/>
            </a:pPr>
            <a:endParaRPr lang="en-US" sz="1600" dirty="0">
              <a:solidFill>
                <a:schemeClr val="bg1"/>
              </a:solidFill>
              <a:latin typeface="Times New Roman" pitchFamily="18" charset="0"/>
              <a:cs typeface="Times New Roman" pitchFamily="18" charset="0"/>
            </a:endParaRPr>
          </a:p>
          <a:p>
            <a:pPr>
              <a:buNone/>
            </a:pPr>
            <a:endParaRPr lang="en-US" sz="1600" dirty="0" smtClean="0">
              <a:solidFill>
                <a:schemeClr val="bg1"/>
              </a:solidFill>
              <a:latin typeface="Times New Roman" pitchFamily="18" charset="0"/>
              <a:cs typeface="Times New Roman" pitchFamily="18" charset="0"/>
            </a:endParaRPr>
          </a:p>
          <a:p>
            <a:pPr>
              <a:buNone/>
            </a:pPr>
            <a:endParaRPr lang="en-US" sz="1600" b="1" dirty="0">
              <a:latin typeface="Times New Roman" pitchFamily="18" charset="0"/>
              <a:cs typeface="Times New Roman" pitchFamily="18" charset="0"/>
            </a:endParaRPr>
          </a:p>
        </p:txBody>
      </p:sp>
      <p:sp>
        <p:nvSpPr>
          <p:cNvPr id="5" name="TextBox 4"/>
          <p:cNvSpPr txBox="1"/>
          <p:nvPr/>
        </p:nvSpPr>
        <p:spPr>
          <a:xfrm>
            <a:off x="6248400" y="5867400"/>
            <a:ext cx="2667000" cy="369332"/>
          </a:xfrm>
          <a:prstGeom prst="rect">
            <a:avLst/>
          </a:prstGeom>
          <a:solidFill>
            <a:schemeClr val="bg2">
              <a:lumMod val="25000"/>
            </a:schemeClr>
          </a:solidFill>
        </p:spPr>
        <p:txBody>
          <a:bodyPr wrap="square" rtlCol="0">
            <a:spAutoFit/>
          </a:bodyPr>
          <a:lstStyle/>
          <a:p>
            <a:r>
              <a:rPr lang="en-US" dirty="0" smtClean="0">
                <a:solidFill>
                  <a:schemeClr val="bg1"/>
                </a:solidFill>
              </a:rPr>
              <a:t>Click World </a:t>
            </a:r>
            <a:r>
              <a:rPr lang="en-US" sz="1100" dirty="0" smtClean="0">
                <a:solidFill>
                  <a:schemeClr val="bg1"/>
                </a:solidFill>
              </a:rPr>
              <a:t>to return to Main Menu</a:t>
            </a:r>
            <a:endParaRPr lang="en-US" sz="1100" dirty="0">
              <a:solidFill>
                <a:schemeClr val="bg1"/>
              </a:solidFill>
            </a:endParaRPr>
          </a:p>
        </p:txBody>
      </p:sp>
      <p:pic>
        <p:nvPicPr>
          <p:cNvPr id="6" name="Picture 5" descr="aroundtheworld.tif">
            <a:hlinkClick r:id="rId3" action="ppaction://hlinksldjump"/>
          </p:cNvPr>
          <p:cNvPicPr>
            <a:picLocks noChangeAspect="1"/>
          </p:cNvPicPr>
          <p:nvPr/>
        </p:nvPicPr>
        <p:blipFill>
          <a:blip r:embed="rId4" cstate="print"/>
          <a:stretch>
            <a:fillRect/>
          </a:stretch>
        </p:blipFill>
        <p:spPr>
          <a:xfrm>
            <a:off x="6248400" y="3280260"/>
            <a:ext cx="2666999" cy="26029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fontScale="90000"/>
          </a:bodyPr>
          <a:lstStyle/>
          <a:p>
            <a:r>
              <a:rPr lang="en-US" sz="7200" dirty="0" smtClean="0">
                <a:latin typeface="Stencil" pitchFamily="82" charset="0"/>
              </a:rPr>
              <a:t>O</a:t>
            </a:r>
            <a:r>
              <a:rPr lang="en-US" dirty="0" smtClean="0">
                <a:latin typeface="Stencil" pitchFamily="82" charset="0"/>
              </a:rPr>
              <a:t>ptions &amp;  </a:t>
            </a:r>
            <a:r>
              <a:rPr lang="en-US" sz="6700" dirty="0" smtClean="0">
                <a:latin typeface="Stencil" pitchFamily="82" charset="0"/>
              </a:rPr>
              <a:t>A</a:t>
            </a:r>
            <a:r>
              <a:rPr lang="en-US" dirty="0" smtClean="0">
                <a:latin typeface="Stencil" pitchFamily="82" charset="0"/>
              </a:rPr>
              <a:t>ngles</a:t>
            </a:r>
            <a:endParaRPr lang="en-US" dirty="0">
              <a:latin typeface="Stencil" pitchFamily="82" charset="0"/>
            </a:endParaRPr>
          </a:p>
        </p:txBody>
      </p:sp>
      <p:sp>
        <p:nvSpPr>
          <p:cNvPr id="3" name="Content Placeholder 2"/>
          <p:cNvSpPr>
            <a:spLocks noGrp="1"/>
          </p:cNvSpPr>
          <p:nvPr>
            <p:ph idx="1"/>
          </p:nvPr>
        </p:nvSpPr>
        <p:spPr>
          <a:xfrm>
            <a:off x="228600" y="914400"/>
            <a:ext cx="8610600" cy="5943600"/>
          </a:xfrm>
        </p:spPr>
        <p:txBody>
          <a:bodyPr>
            <a:normAutofit lnSpcReduction="10000"/>
          </a:bodyPr>
          <a:lstStyle/>
          <a:p>
            <a:pPr>
              <a:buNone/>
            </a:pPr>
            <a:endParaRPr lang="en-US" sz="1600" b="1" dirty="0">
              <a:solidFill>
                <a:schemeClr val="bg1"/>
              </a:solidFill>
              <a:latin typeface="Times New Roman" pitchFamily="18" charset="0"/>
              <a:cs typeface="Times New Roman" pitchFamily="18" charset="0"/>
            </a:endParaRPr>
          </a:p>
          <a:p>
            <a:pPr>
              <a:buNone/>
            </a:pPr>
            <a:r>
              <a:rPr lang="en-US" sz="1800" b="1" dirty="0" smtClean="0">
                <a:latin typeface="Times New Roman" pitchFamily="18" charset="0"/>
                <a:cs typeface="Times New Roman" pitchFamily="18" charset="0"/>
              </a:rPr>
              <a:t>DISPATCH From: </a:t>
            </a:r>
            <a:r>
              <a:rPr lang="en-US" sz="1800" dirty="0" smtClean="0">
                <a:latin typeface="Times New Roman" pitchFamily="18" charset="0"/>
                <a:cs typeface="Times New Roman" pitchFamily="18" charset="0"/>
              </a:rPr>
              <a:t> could be CNN, Science Now, or any other real or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imagined broadcast…. With a focus on your subject area.</a:t>
            </a:r>
          </a:p>
          <a:p>
            <a:pPr>
              <a:buNone/>
            </a:pPr>
            <a:endParaRPr lang="en-US" sz="1800" b="1" dirty="0">
              <a:latin typeface="Times New Roman" pitchFamily="18" charset="0"/>
              <a:cs typeface="Times New Roman" pitchFamily="18" charset="0"/>
            </a:endParaRPr>
          </a:p>
          <a:p>
            <a:pPr>
              <a:buNone/>
            </a:pPr>
            <a:r>
              <a:rPr lang="en-US" sz="1800" b="1" dirty="0" smtClean="0">
                <a:latin typeface="Times New Roman" pitchFamily="18" charset="0"/>
                <a:cs typeface="Times New Roman" pitchFamily="18" charset="0"/>
              </a:rPr>
              <a:t>FOCUS on Current Event: </a:t>
            </a:r>
            <a:r>
              <a:rPr lang="en-US" sz="1800" dirty="0" smtClean="0">
                <a:latin typeface="Times New Roman" pitchFamily="18" charset="0"/>
                <a:cs typeface="Times New Roman" pitchFamily="18" charset="0"/>
              </a:rPr>
              <a:t>subdivide into news sections like these: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 Overview of the current event      B)  historical and cultural context,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C) in the field reporting                      D) interview or debate in studio</a:t>
            </a:r>
          </a:p>
          <a:p>
            <a:pPr>
              <a:buNone/>
            </a:pPr>
            <a:r>
              <a:rPr lang="en-US" sz="1800" dirty="0" smtClean="0">
                <a:latin typeface="Times New Roman" pitchFamily="18" charset="0"/>
                <a:cs typeface="Times New Roman" pitchFamily="18" charset="0"/>
              </a:rPr>
              <a:t>       E) Wrap up and Closing*</a:t>
            </a:r>
          </a:p>
          <a:p>
            <a:pPr>
              <a:buNone/>
            </a:pPr>
            <a:endParaRPr lang="en-US" sz="1800" dirty="0">
              <a:latin typeface="Times New Roman" pitchFamily="18" charset="0"/>
              <a:cs typeface="Times New Roman" pitchFamily="18" charset="0"/>
            </a:endParaRPr>
          </a:p>
          <a:p>
            <a:pPr>
              <a:buNone/>
            </a:pPr>
            <a:r>
              <a:rPr lang="en-US" sz="1800" b="1" dirty="0" smtClean="0">
                <a:latin typeface="Times New Roman" pitchFamily="18" charset="0"/>
                <a:cs typeface="Times New Roman" pitchFamily="18" charset="0"/>
              </a:rPr>
              <a:t>FOCUS on a specific country or region</a:t>
            </a:r>
            <a:r>
              <a:rPr lang="en-US" sz="1800" dirty="0" smtClean="0">
                <a:latin typeface="Times New Roman" pitchFamily="18" charset="0"/>
                <a:cs typeface="Times New Roman" pitchFamily="18" charset="0"/>
              </a:rPr>
              <a:t>:  subdivide into news sections like these: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 weather/geography                         B) current issues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C) spotlight on a famous person          D) spotlight on  cultural tradition</a:t>
            </a:r>
          </a:p>
          <a:p>
            <a:pPr>
              <a:buNone/>
            </a:pPr>
            <a:r>
              <a:rPr lang="en-US" sz="1800" dirty="0" smtClean="0">
                <a:latin typeface="Times New Roman" pitchFamily="18" charset="0"/>
                <a:cs typeface="Times New Roman" pitchFamily="18" charset="0"/>
              </a:rPr>
              <a:t>       E) Wrap up and Closing*</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QUIZ Section:  </a:t>
            </a:r>
            <a:r>
              <a:rPr lang="en-US" sz="1800" dirty="0" smtClean="0">
                <a:latin typeface="Times New Roman" pitchFamily="18" charset="0"/>
                <a:cs typeface="Times New Roman" pitchFamily="18" charset="0"/>
              </a:rPr>
              <a:t>Each group prepare a wrap-up quiz to hit highlights of their presentation.   [Could be done on paper, with prompts at end of their program.] All quiz questions compiled and a final Quiz for all can be given to entire class.</a:t>
            </a:r>
          </a:p>
          <a:p>
            <a:pPr>
              <a:buNone/>
            </a:pPr>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EXTRA: </a:t>
            </a:r>
            <a:r>
              <a:rPr lang="en-US" sz="1800" dirty="0" smtClean="0">
                <a:latin typeface="Times New Roman" pitchFamily="18" charset="0"/>
                <a:cs typeface="Times New Roman" pitchFamily="18" charset="0"/>
              </a:rPr>
              <a:t>If the group is done with the requirements, they can create a fun commercial that includes some connections to the topic.</a:t>
            </a:r>
          </a:p>
          <a:p>
            <a:pPr>
              <a:buNone/>
            </a:pPr>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p:txBody>
      </p:sp>
      <p:sp>
        <p:nvSpPr>
          <p:cNvPr id="5" name="TextBox 4"/>
          <p:cNvSpPr txBox="1"/>
          <p:nvPr/>
        </p:nvSpPr>
        <p:spPr>
          <a:xfrm>
            <a:off x="7162800" y="1752600"/>
            <a:ext cx="1752600" cy="646331"/>
          </a:xfrm>
          <a:prstGeom prst="rect">
            <a:avLst/>
          </a:prstGeom>
          <a:solidFill>
            <a:schemeClr val="bg2">
              <a:lumMod val="25000"/>
            </a:schemeClr>
          </a:solidFill>
        </p:spPr>
        <p:txBody>
          <a:bodyPr wrap="square" rtlCol="0">
            <a:spAutoFit/>
          </a:bodyPr>
          <a:lstStyle/>
          <a:p>
            <a:pPr algn="ctr"/>
            <a:r>
              <a:rPr lang="en-US" dirty="0" smtClean="0">
                <a:solidFill>
                  <a:schemeClr val="bg1"/>
                </a:solidFill>
              </a:rPr>
              <a:t>Click World</a:t>
            </a:r>
            <a:r>
              <a:rPr lang="en-US" sz="1600" dirty="0" smtClean="0">
                <a:solidFill>
                  <a:schemeClr val="bg1"/>
                </a:solidFill>
              </a:rPr>
              <a:t/>
            </a:r>
            <a:br>
              <a:rPr lang="en-US" sz="1600" dirty="0" smtClean="0">
                <a:solidFill>
                  <a:schemeClr val="bg1"/>
                </a:solidFill>
              </a:rPr>
            </a:br>
            <a:r>
              <a:rPr lang="en-US" dirty="0" smtClean="0">
                <a:solidFill>
                  <a:schemeClr val="bg1"/>
                </a:solidFill>
              </a:rPr>
              <a:t> </a:t>
            </a:r>
            <a:r>
              <a:rPr lang="en-US" sz="1100" dirty="0" smtClean="0">
                <a:solidFill>
                  <a:schemeClr val="bg1"/>
                </a:solidFill>
              </a:rPr>
              <a:t>to return to Main Menu</a:t>
            </a:r>
            <a:endParaRPr lang="en-US" sz="1100" dirty="0">
              <a:solidFill>
                <a:schemeClr val="bg1"/>
              </a:solidFill>
            </a:endParaRPr>
          </a:p>
        </p:txBody>
      </p:sp>
      <p:pic>
        <p:nvPicPr>
          <p:cNvPr id="6" name="Picture 5" descr="aroundtheworld.tif">
            <a:hlinkClick r:id="rId2" action="ppaction://hlinksldjump"/>
          </p:cNvPr>
          <p:cNvPicPr>
            <a:picLocks noChangeAspect="1"/>
          </p:cNvPicPr>
          <p:nvPr/>
        </p:nvPicPr>
        <p:blipFill>
          <a:blip r:embed="rId3" cstate="print"/>
          <a:stretch>
            <a:fillRect/>
          </a:stretch>
        </p:blipFill>
        <p:spPr>
          <a:xfrm>
            <a:off x="7162800" y="304800"/>
            <a:ext cx="1524001" cy="14874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k3.picdn.net/shutterstock/videos/1134907/preview/stock-footage-breaking-news.jpg"/>
          <p:cNvPicPr>
            <a:picLocks noChangeAspect="1" noChangeArrowheads="1"/>
          </p:cNvPicPr>
          <p:nvPr/>
        </p:nvPicPr>
        <p:blipFill>
          <a:blip r:embed="rId2" cstate="print"/>
          <a:srcRect/>
          <a:stretch>
            <a:fillRect/>
          </a:stretch>
        </p:blipFill>
        <p:spPr bwMode="auto">
          <a:xfrm>
            <a:off x="-304800" y="-136526"/>
            <a:ext cx="9592809" cy="6909260"/>
          </a:xfrm>
          <a:prstGeom prst="rect">
            <a:avLst/>
          </a:prstGeom>
          <a:noFill/>
        </p:spPr>
      </p:pic>
      <p:sp>
        <p:nvSpPr>
          <p:cNvPr id="5" name="TextBox 4"/>
          <p:cNvSpPr txBox="1"/>
          <p:nvPr/>
        </p:nvSpPr>
        <p:spPr>
          <a:xfrm>
            <a:off x="-228600" y="5638800"/>
            <a:ext cx="4419600" cy="584775"/>
          </a:xfrm>
          <a:prstGeom prst="rect">
            <a:avLst/>
          </a:prstGeom>
          <a:gradFill flip="none" rotWithShape="1">
            <a:gsLst>
              <a:gs pos="0">
                <a:srgbClr val="03D4A8"/>
              </a:gs>
              <a:gs pos="25000">
                <a:srgbClr val="21D6E0"/>
              </a:gs>
              <a:gs pos="75000">
                <a:srgbClr val="0087E6"/>
              </a:gs>
              <a:gs pos="100000">
                <a:srgbClr val="005CBF"/>
              </a:gs>
            </a:gsLst>
            <a:lin ang="8100000" scaled="1"/>
            <a:tileRect/>
          </a:gradFill>
        </p:spPr>
        <p:txBody>
          <a:bodyPr wrap="square" rtlCol="0">
            <a:spAutoFit/>
          </a:bodyPr>
          <a:lstStyle/>
          <a:p>
            <a:r>
              <a:rPr lang="en-US" sz="3200" b="1" dirty="0" smtClean="0"/>
              <a:t>Anchor </a:t>
            </a:r>
            <a:r>
              <a:rPr lang="en-US" sz="3200" spc="600" dirty="0" smtClean="0"/>
              <a:t>John Davis</a:t>
            </a:r>
            <a:endParaRPr lang="en-US" sz="3600" spc="600" dirty="0"/>
          </a:p>
        </p:txBody>
      </p:sp>
      <p:sp>
        <p:nvSpPr>
          <p:cNvPr id="6" name="TextBox 5"/>
          <p:cNvSpPr txBox="1"/>
          <p:nvPr/>
        </p:nvSpPr>
        <p:spPr>
          <a:xfrm>
            <a:off x="4572000" y="5638800"/>
            <a:ext cx="4572000" cy="584775"/>
          </a:xfrm>
          <a:prstGeom prst="rect">
            <a:avLst/>
          </a:prstGeom>
          <a:gradFill flip="none" rotWithShape="1">
            <a:gsLst>
              <a:gs pos="0">
                <a:srgbClr val="03D4A8"/>
              </a:gs>
              <a:gs pos="25000">
                <a:srgbClr val="21D6E0"/>
              </a:gs>
              <a:gs pos="75000">
                <a:srgbClr val="0087E6"/>
              </a:gs>
              <a:gs pos="100000">
                <a:srgbClr val="005CBF"/>
              </a:gs>
            </a:gsLst>
            <a:lin ang="8100000" scaled="1"/>
            <a:tileRect/>
          </a:gradFill>
        </p:spPr>
        <p:txBody>
          <a:bodyPr wrap="square" rtlCol="0">
            <a:spAutoFit/>
          </a:bodyPr>
          <a:lstStyle/>
          <a:p>
            <a:r>
              <a:rPr lang="en-US" sz="3200" b="1" dirty="0" smtClean="0"/>
              <a:t>Anchor </a:t>
            </a:r>
            <a:r>
              <a:rPr lang="en-US" sz="3200" spc="600" dirty="0" smtClean="0"/>
              <a:t>Pam Sullivan</a:t>
            </a:r>
            <a:endParaRPr lang="en-US" sz="3600" spc="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k5.picdn.net/shutterstock/videos/862219/preview/stock-footage-computer-rendered-animation-for-news-tv-channel-with-aureoles-and-world-map.jpg"/>
          <p:cNvPicPr>
            <a:picLocks noChangeAspect="1" noChangeArrowheads="1"/>
          </p:cNvPicPr>
          <p:nvPr/>
        </p:nvPicPr>
        <p:blipFill>
          <a:blip r:embed="rId2" cstate="print"/>
          <a:srcRect/>
          <a:stretch>
            <a:fillRect/>
          </a:stretch>
        </p:blipFill>
        <p:spPr bwMode="auto">
          <a:xfrm>
            <a:off x="0" y="0"/>
            <a:ext cx="11401652" cy="6384925"/>
          </a:xfrm>
          <a:prstGeom prst="rect">
            <a:avLst/>
          </a:prstGeom>
          <a:noFill/>
        </p:spPr>
      </p:pic>
      <p:sp>
        <p:nvSpPr>
          <p:cNvPr id="3" name="TextBox 2"/>
          <p:cNvSpPr txBox="1"/>
          <p:nvPr/>
        </p:nvSpPr>
        <p:spPr>
          <a:xfrm>
            <a:off x="0" y="5719227"/>
            <a:ext cx="9144000" cy="1138773"/>
          </a:xfrm>
          <a:prstGeom prst="rect">
            <a:avLst/>
          </a:prstGeom>
          <a:gradFill flip="none" rotWithShape="1">
            <a:gsLst>
              <a:gs pos="0">
                <a:srgbClr val="DDEBCF"/>
              </a:gs>
              <a:gs pos="50000">
                <a:srgbClr val="9CB86E"/>
              </a:gs>
              <a:gs pos="100000">
                <a:srgbClr val="156B13"/>
              </a:gs>
            </a:gsLst>
            <a:lin ang="8100000" scaled="0"/>
            <a:tileRect/>
          </a:gradFill>
        </p:spPr>
        <p:txBody>
          <a:bodyPr wrap="square" rtlCol="0">
            <a:spAutoFit/>
          </a:bodyPr>
          <a:lstStyle/>
          <a:p>
            <a:r>
              <a:rPr lang="en-US" sz="3200" b="1" dirty="0" smtClean="0"/>
              <a:t>GUEST:  </a:t>
            </a:r>
            <a:r>
              <a:rPr lang="en-US" sz="3200" u="sng" spc="600" dirty="0" smtClean="0"/>
              <a:t>insert your name here</a:t>
            </a:r>
            <a:r>
              <a:rPr lang="en-US" sz="3200" dirty="0" smtClean="0"/>
              <a:t/>
            </a:r>
            <a:br>
              <a:rPr lang="en-US" sz="3200" dirty="0" smtClean="0"/>
            </a:br>
            <a:r>
              <a:rPr lang="en-US" sz="3600" dirty="0" smtClean="0"/>
              <a:t>Political Analyst  </a:t>
            </a:r>
            <a:endParaRPr lang="en-US" sz="3600" dirty="0"/>
          </a:p>
        </p:txBody>
      </p:sp>
      <p:sp>
        <p:nvSpPr>
          <p:cNvPr id="4" name="TextBox 3"/>
          <p:cNvSpPr txBox="1"/>
          <p:nvPr/>
        </p:nvSpPr>
        <p:spPr>
          <a:xfrm>
            <a:off x="304800" y="228600"/>
            <a:ext cx="7162800" cy="5232202"/>
          </a:xfrm>
          <a:prstGeom prst="rect">
            <a:avLst/>
          </a:prstGeom>
          <a:noFill/>
        </p:spPr>
        <p:txBody>
          <a:bodyPr wrap="square" rtlCol="0">
            <a:spAutoFit/>
          </a:bodyPr>
          <a:lstStyle/>
          <a:p>
            <a:r>
              <a:rPr lang="en-US" sz="4400" dirty="0" smtClean="0">
                <a:solidFill>
                  <a:schemeClr val="bg1"/>
                </a:solidFill>
              </a:rPr>
              <a:t>Use these sample background  </a:t>
            </a:r>
          </a:p>
          <a:p>
            <a:r>
              <a:rPr lang="en-US" sz="4400" dirty="0" smtClean="0">
                <a:solidFill>
                  <a:schemeClr val="bg1"/>
                </a:solidFill>
              </a:rPr>
              <a:t> </a:t>
            </a:r>
            <a:r>
              <a:rPr lang="en-US" sz="4400" dirty="0" smtClean="0">
                <a:solidFill>
                  <a:schemeClr val="bg1"/>
                </a:solidFill>
              </a:rPr>
              <a:t>     slides for your broadcast. </a:t>
            </a:r>
          </a:p>
          <a:p>
            <a:endParaRPr lang="en-US" sz="1400" dirty="0" smtClean="0">
              <a:solidFill>
                <a:schemeClr val="bg1"/>
              </a:solidFill>
            </a:endParaRPr>
          </a:p>
          <a:p>
            <a:r>
              <a:rPr lang="en-US" sz="4400" dirty="0" smtClean="0">
                <a:solidFill>
                  <a:schemeClr val="bg1"/>
                </a:solidFill>
              </a:rPr>
              <a:t>Change out the images, and   </a:t>
            </a:r>
          </a:p>
          <a:p>
            <a:r>
              <a:rPr lang="en-US" sz="4400" dirty="0" smtClean="0">
                <a:solidFill>
                  <a:schemeClr val="bg1"/>
                </a:solidFill>
              </a:rPr>
              <a:t> </a:t>
            </a:r>
            <a:r>
              <a:rPr lang="en-US" sz="4400" dirty="0" smtClean="0">
                <a:solidFill>
                  <a:schemeClr val="bg1"/>
                </a:solidFill>
              </a:rPr>
              <a:t>      names.  </a:t>
            </a:r>
          </a:p>
          <a:p>
            <a:endParaRPr lang="en-US" sz="1200" dirty="0" smtClean="0">
              <a:solidFill>
                <a:schemeClr val="bg1"/>
              </a:solidFill>
            </a:endParaRPr>
          </a:p>
          <a:p>
            <a:r>
              <a:rPr lang="en-US" sz="4400" dirty="0" smtClean="0">
                <a:solidFill>
                  <a:srgbClr val="C00000"/>
                </a:solidFill>
              </a:rPr>
              <a:t>Don’t forget: </a:t>
            </a:r>
            <a:r>
              <a:rPr lang="en-US" sz="4400" dirty="0" smtClean="0">
                <a:solidFill>
                  <a:schemeClr val="bg1"/>
                </a:solidFill>
              </a:rPr>
              <a:t>Include a credit  page at to cite the source info for your broadcast.</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anderer.com/wp-content/uploads/2013/01/fridays-weather-forecast-unit-4_01.jpg"/>
          <p:cNvPicPr>
            <a:picLocks noChangeAspect="1" noChangeArrowheads="1"/>
          </p:cNvPicPr>
          <p:nvPr/>
        </p:nvPicPr>
        <p:blipFill>
          <a:blip r:embed="rId2" cstate="print"/>
          <a:srcRect/>
          <a:stretch>
            <a:fillRect/>
          </a:stretch>
        </p:blipFill>
        <p:spPr bwMode="auto">
          <a:xfrm>
            <a:off x="0" y="-838200"/>
            <a:ext cx="9144000" cy="6858000"/>
          </a:xfrm>
          <a:prstGeom prst="rect">
            <a:avLst/>
          </a:prstGeom>
          <a:noFill/>
        </p:spPr>
      </p:pic>
      <p:sp>
        <p:nvSpPr>
          <p:cNvPr id="3" name="TextBox 2"/>
          <p:cNvSpPr txBox="1"/>
          <p:nvPr/>
        </p:nvSpPr>
        <p:spPr>
          <a:xfrm>
            <a:off x="0" y="5719227"/>
            <a:ext cx="9144000" cy="1138773"/>
          </a:xfrm>
          <a:prstGeom prst="rect">
            <a:avLst/>
          </a:prstGeom>
          <a:gradFill flip="none" rotWithShape="1">
            <a:gsLst>
              <a:gs pos="0">
                <a:srgbClr val="DDEBCF"/>
              </a:gs>
              <a:gs pos="50000">
                <a:srgbClr val="9CB86E"/>
              </a:gs>
              <a:gs pos="100000">
                <a:srgbClr val="156B13"/>
              </a:gs>
            </a:gsLst>
            <a:lin ang="8100000" scaled="0"/>
            <a:tileRect/>
          </a:gradFill>
        </p:spPr>
        <p:txBody>
          <a:bodyPr wrap="square" rtlCol="0">
            <a:spAutoFit/>
          </a:bodyPr>
          <a:lstStyle/>
          <a:p>
            <a:r>
              <a:rPr lang="en-US" sz="3200" b="1" dirty="0" smtClean="0"/>
              <a:t>Meteorologist </a:t>
            </a:r>
            <a:r>
              <a:rPr lang="en-US" sz="3200" spc="600" dirty="0" smtClean="0"/>
              <a:t>Georgia Brown</a:t>
            </a:r>
            <a:r>
              <a:rPr lang="en-US" sz="3200" dirty="0" smtClean="0"/>
              <a:t/>
            </a:r>
            <a:br>
              <a:rPr lang="en-US" sz="3200" dirty="0" smtClean="0"/>
            </a:br>
            <a:r>
              <a:rPr lang="en-US" sz="3600" dirty="0" smtClean="0"/>
              <a:t>Weather  </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2935</TotalTime>
  <Words>757</Words>
  <Application>Microsoft Office PowerPoint</Application>
  <PresentationFormat>On-screen Show (4:3)</PresentationFormat>
  <Paragraphs>109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Investigative  Assignment</vt:lpstr>
      <vt:lpstr>Pre Research Proposal</vt:lpstr>
      <vt:lpstr>Research  In-Depth</vt:lpstr>
      <vt:lpstr>Presentation Prep</vt:lpstr>
      <vt:lpstr>LIVE Presentation</vt:lpstr>
      <vt:lpstr>Options &amp;  Angles</vt:lpstr>
      <vt:lpstr>Slide 7</vt:lpstr>
      <vt:lpstr>Slide 8</vt:lpstr>
      <vt:lpstr>Slide 9</vt:lpstr>
      <vt:lpstr>Slide 10</vt:lpstr>
      <vt:lpstr>Slide 11</vt:lpstr>
      <vt:lpstr>Slide 12</vt:lpstr>
      <vt:lpstr>Slide 13</vt:lpstr>
      <vt:lpstr>Slide 14</vt:lpstr>
      <vt:lpstr>Slide 15</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Investigative  Assignment</dc:title>
  <dc:creator>jdeaton</dc:creator>
  <cp:lastModifiedBy>jdeaton</cp:lastModifiedBy>
  <cp:revision>89</cp:revision>
  <dcterms:created xsi:type="dcterms:W3CDTF">2013-03-14T16:46:48Z</dcterms:created>
  <dcterms:modified xsi:type="dcterms:W3CDTF">2013-08-12T12:30:25Z</dcterms:modified>
</cp:coreProperties>
</file>