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6" r:id="rId11"/>
    <p:sldId id="290" r:id="rId12"/>
    <p:sldId id="264" r:id="rId13"/>
    <p:sldId id="265" r:id="rId14"/>
    <p:sldId id="280" r:id="rId15"/>
    <p:sldId id="268" r:id="rId16"/>
    <p:sldId id="291" r:id="rId17"/>
    <p:sldId id="269" r:id="rId18"/>
    <p:sldId id="279" r:id="rId19"/>
    <p:sldId id="272" r:id="rId20"/>
    <p:sldId id="278" r:id="rId21"/>
    <p:sldId id="270" r:id="rId22"/>
    <p:sldId id="271" r:id="rId23"/>
    <p:sldId id="276" r:id="rId24"/>
    <p:sldId id="289" r:id="rId25"/>
    <p:sldId id="287" r:id="rId26"/>
    <p:sldId id="275" r:id="rId27"/>
    <p:sldId id="273" r:id="rId28"/>
    <p:sldId id="277" r:id="rId29"/>
    <p:sldId id="274" r:id="rId30"/>
    <p:sldId id="281" r:id="rId31"/>
    <p:sldId id="286" r:id="rId32"/>
    <p:sldId id="282" r:id="rId33"/>
    <p:sldId id="283" r:id="rId34"/>
    <p:sldId id="285" r:id="rId35"/>
    <p:sldId id="267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B17B-6704-454F-9AAB-E465120D123B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8750-A719-4C81-91C7-ED4943906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B17B-6704-454F-9AAB-E465120D123B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8750-A719-4C81-91C7-ED4943906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B17B-6704-454F-9AAB-E465120D123B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8750-A719-4C81-91C7-ED4943906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B17B-6704-454F-9AAB-E465120D123B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8750-A719-4C81-91C7-ED4943906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B17B-6704-454F-9AAB-E465120D123B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8750-A719-4C81-91C7-ED4943906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B17B-6704-454F-9AAB-E465120D123B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8750-A719-4C81-91C7-ED4943906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B17B-6704-454F-9AAB-E465120D123B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8750-A719-4C81-91C7-ED4943906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B17B-6704-454F-9AAB-E465120D123B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8750-A719-4C81-91C7-ED4943906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B17B-6704-454F-9AAB-E465120D123B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8750-A719-4C81-91C7-ED4943906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B17B-6704-454F-9AAB-E465120D123B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8750-A719-4C81-91C7-ED4943906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B17B-6704-454F-9AAB-E465120D123B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8750-A719-4C81-91C7-ED4943906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4B17B-6704-454F-9AAB-E465120D123B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C8750-A719-4C81-91C7-ED4943906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www.americaslibrary.gov/assets/aa/king/aa_king_subj_m.jpg&amp;imgrefurl=http://www.americaslibrary.gov/aa/king/aa_king_subj.html&amp;usg=__GQsIF0Vlz-XE5iUkJ2r-6jb2MUQ=&amp;h=200&amp;w=200&amp;sz=14&amp;hl=en&amp;start=3&amp;sig2=Xm52WngqwKlwCmnnkSX9rg&amp;zoom=1&amp;tbnid=fhmnA2PN_c1GGM:&amp;tbnh=104&amp;tbnw=104&amp;ei=W5IqT7b0JoTs2AWmqLiYDw&amp;prev=/search?q=martin+luther+king+jr.&amp;hl=en&amp;safe=active&amp;gbv=2&amp;tbm=isch&amp;itbs=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ALL%20NEW\Super%20Bad%20&amp;%20Ugly%20presentation\I%20have%20a%20dream.mp3" TargetMode="Externa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ahatma_Gandhi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en.wikipedia.org/wiki/Nonviolence" TargetMode="External"/><Relationship Id="rId2" Type="http://schemas.openxmlformats.org/officeDocument/2006/relationships/hyperlink" Target="http://www.google.com/imgres?imgurl=http://seattletimes.nwsource.com/art/mlk/index.jpg&amp;imgrefurl=http://seattletimes.nwsource.com/special/mlk/&amp;usg=__5f9TlIsaIj_Xae2LWEZHEnEMg-k=&amp;h=298&amp;w=448&amp;sz=22&amp;hl=en&amp;start=1&amp;sig2=DqzMTqdY3FbLKBOvzskXzw&amp;zoom=1&amp;tbnid=Tsx4bUPb1VihIM:&amp;tbnh=84&amp;tbnw=127&amp;ei=W5IqT7b0JoTs2AWmqLiYDw&amp;prev=/search?q=martin+luther+king+jr.&amp;hl=en&amp;safe=active&amp;gbv=2&amp;tbm=isch&amp;itbs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Civil_and_political_rights" TargetMode="External"/><Relationship Id="rId5" Type="http://schemas.openxmlformats.org/officeDocument/2006/relationships/hyperlink" Target="http://en.wikipedia.org/wiki/African-American_Civil_Rights_Movement_(1955%E2%80%931968)" TargetMode="External"/><Relationship Id="rId4" Type="http://schemas.openxmlformats.org/officeDocument/2006/relationships/hyperlink" Target="http://en.wikipedia.org/wiki/Pastor" TargetMode="External"/><Relationship Id="rId9" Type="http://schemas.openxmlformats.org/officeDocument/2006/relationships/hyperlink" Target="http://en.wikipedia.org/wiki/Modern_American_liberalism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ndingdulcinea.com/docroot/dulcinea/fd_images/news/on-this-day/March-April-08/On-this-Day--Martin-Luther-King-Jr--Assassinated-in-Memphis/news/0/image.jpg" TargetMode="External"/><Relationship Id="rId13" Type="http://schemas.openxmlformats.org/officeDocument/2006/relationships/hyperlink" Target="http://www.americanrhetoric.com/speeches/mlkihaveadream.htm" TargetMode="External"/><Relationship Id="rId3" Type="http://schemas.openxmlformats.org/officeDocument/2006/relationships/hyperlink" Target="http://itthing.com/wp-content/uploads/2.jpg" TargetMode="External"/><Relationship Id="rId7" Type="http://schemas.openxmlformats.org/officeDocument/2006/relationships/hyperlink" Target="http://www.pbs.org/newshour/rundown/march-on-washington1.jpg" TargetMode="External"/><Relationship Id="rId12" Type="http://schemas.openxmlformats.org/officeDocument/2006/relationships/hyperlink" Target="http://myhero.com/images/guest/g20749/hero28812/mlkj.jpg" TargetMode="External"/><Relationship Id="rId2" Type="http://schemas.openxmlformats.org/officeDocument/2006/relationships/hyperlink" Target="http://www.thekingcenter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.abcnews.com/images/US/gty_martin_luther_king_speech_lincoln_memorial_mw_110822_wg.jpg" TargetMode="External"/><Relationship Id="rId11" Type="http://schemas.openxmlformats.org/officeDocument/2006/relationships/hyperlink" Target="http://www.lexington1.net/technology/instruct/lessons/elementary/mlking/king_files/mlk.jpg" TargetMode="External"/><Relationship Id="rId5" Type="http://schemas.openxmlformats.org/officeDocument/2006/relationships/hyperlink" Target="http://postalheritage.files.wordpress.com/2011/03/64-gandhi.jpg?w=400&amp;h=239" TargetMode="External"/><Relationship Id="rId10" Type="http://schemas.openxmlformats.org/officeDocument/2006/relationships/hyperlink" Target="http://www.history.com/images/media/slideshow/martin-luther-king-jr/mlk-montgomery-bus-boycott.jpg" TargetMode="External"/><Relationship Id="rId4" Type="http://schemas.openxmlformats.org/officeDocument/2006/relationships/hyperlink" Target="http://www.achievement.org/achievers/par0/large/par0-004.jpg" TargetMode="External"/><Relationship Id="rId9" Type="http://schemas.openxmlformats.org/officeDocument/2006/relationships/hyperlink" Target="http://www.infamouskidd.com/wp-content/uploads/2011/04/martin-luther-king-jr.j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frican-American_Civil_Rights_Movement_(1955%E2%80%931968)" TargetMode="External"/><Relationship Id="rId7" Type="http://schemas.openxmlformats.org/officeDocument/2006/relationships/hyperlink" Target="http://en.wikipedia.org/wiki/I_Have_a_Dream" TargetMode="External"/><Relationship Id="rId2" Type="http://schemas.openxmlformats.org/officeDocument/2006/relationships/hyperlink" Target="http://en.wikipedia.org/wiki/Progressive_National_Baptist_Conven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March_on_Washington_for_Jobs_and_Freedom" TargetMode="External"/><Relationship Id="rId5" Type="http://schemas.openxmlformats.org/officeDocument/2006/relationships/hyperlink" Target="http://en.wikipedia.org/wiki/Southern_Christian_Leadership_Conference" TargetMode="External"/><Relationship Id="rId4" Type="http://schemas.openxmlformats.org/officeDocument/2006/relationships/hyperlink" Target="http://en.wikipedia.org/wiki/Montgomery_Bus_Boycot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cial_segregation_in_the_United_States" TargetMode="External"/><Relationship Id="rId2" Type="http://schemas.openxmlformats.org/officeDocument/2006/relationships/hyperlink" Target="http://en.wikipedia.org/wiki/Nobel_Peace_Priz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Vietnam_War" TargetMode="External"/><Relationship Id="rId5" Type="http://schemas.openxmlformats.org/officeDocument/2006/relationships/hyperlink" Target="http://en.wikipedia.org/wiki/Civil_disobedience" TargetMode="External"/><Relationship Id="rId4" Type="http://schemas.openxmlformats.org/officeDocument/2006/relationships/hyperlink" Target="http://en.wikipedia.org/wiki/Racial_discriminat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7086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sz="6500" dirty="0" smtClean="0">
                <a:solidFill>
                  <a:schemeClr val="bg1"/>
                </a:solidFill>
              </a:rPr>
              <a:t>Watch the following short presentation. </a:t>
            </a:r>
          </a:p>
          <a:p>
            <a:endParaRPr lang="en-US" sz="6500" dirty="0" smtClean="0">
              <a:solidFill>
                <a:schemeClr val="bg1"/>
              </a:solidFill>
            </a:endParaRPr>
          </a:p>
          <a:p>
            <a:r>
              <a:rPr lang="en-US" sz="7700" dirty="0" smtClean="0">
                <a:solidFill>
                  <a:srgbClr val="FF0000"/>
                </a:solidFill>
              </a:rPr>
              <a:t>Take note of mistakes </a:t>
            </a:r>
            <a:r>
              <a:rPr lang="en-US" sz="6300" dirty="0" smtClean="0">
                <a:solidFill>
                  <a:schemeClr val="bg1"/>
                </a:solidFill>
              </a:rPr>
              <a:t>that were made in its creation </a:t>
            </a:r>
          </a:p>
          <a:p>
            <a:endParaRPr lang="en-US" sz="6300" dirty="0" smtClean="0">
              <a:solidFill>
                <a:schemeClr val="bg1"/>
              </a:solidFill>
            </a:endParaRPr>
          </a:p>
          <a:p>
            <a:r>
              <a:rPr lang="en-US" sz="6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6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advice would you give</a:t>
            </a:r>
          </a:p>
          <a:p>
            <a:r>
              <a:rPr lang="en-US" sz="6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6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improve </a:t>
            </a:r>
            <a:r>
              <a:rPr lang="en-US" sz="6300" dirty="0" smtClean="0">
                <a:solidFill>
                  <a:schemeClr val="bg1"/>
                </a:solidFill>
              </a:rPr>
              <a:t>the pres</a:t>
            </a:r>
            <a:r>
              <a:rPr lang="en-US" sz="6300" dirty="0" smtClean="0">
                <a:solidFill>
                  <a:schemeClr val="bg1"/>
                </a:solidFill>
              </a:rPr>
              <a:t>entation</a:t>
            </a:r>
            <a:r>
              <a:rPr lang="en-US" sz="6300" dirty="0" smtClean="0">
                <a:solidFill>
                  <a:schemeClr val="bg1"/>
                </a:solidFill>
              </a:rPr>
              <a:t>?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1524000"/>
            <a:ext cx="3276600" cy="28194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m</a:t>
            </a:r>
            <a:r>
              <a:rPr lang="en-US" sz="4800" dirty="0" smtClean="0">
                <a:solidFill>
                  <a:schemeClr val="bg1"/>
                </a:solidFill>
              </a:rPr>
              <a:t>an of </a:t>
            </a:r>
          </a:p>
          <a:p>
            <a:r>
              <a:rPr lang="en-US" sz="6000" dirty="0">
                <a:solidFill>
                  <a:schemeClr val="bg1"/>
                </a:solidFill>
              </a:rPr>
              <a:t>F</a:t>
            </a:r>
            <a:r>
              <a:rPr lang="en-US" sz="6000" dirty="0" smtClean="0">
                <a:solidFill>
                  <a:schemeClr val="bg1"/>
                </a:solidFill>
              </a:rPr>
              <a:t>aith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  <p:pic>
        <p:nvPicPr>
          <p:cNvPr id="22532" name="Picture 4" descr="http://www.every1letstalk.com/wp-content/uploads/et_temp/martin-luther-king-jr-praying-77659_218x21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990600" y="990600"/>
            <a:ext cx="38862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2286000"/>
            <a:ext cx="4114800" cy="1752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Speechmaker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upload.wikimedia.org/wikipedia/commons/8/81/Martin_Luther_King_-_March_on_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762000"/>
            <a:ext cx="3714750" cy="3895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2057400"/>
            <a:ext cx="3276600" cy="2819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Civil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Rights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Leader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  <p:pic>
        <p:nvPicPr>
          <p:cNvPr id="4" name="Picture 2" descr="http://www.history.com/images/media/slideshow/martin-luther-king-jr/mlk-montgomery-bus-boy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5382365" cy="366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1524000"/>
            <a:ext cx="3276600" cy="3352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African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American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Legend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  <p:pic>
        <p:nvPicPr>
          <p:cNvPr id="4" name="Picture 4" descr="http://straightfromthea.com/wp-content/uploads/2011/01/ml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4004889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1524000"/>
            <a:ext cx="3276600" cy="2819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American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Hero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  <p:pic>
        <p:nvPicPr>
          <p:cNvPr id="37890" name="Picture 2" descr="http://myhero.com/images/guest/g20749/hero28812/mlkj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90600" y="685800"/>
            <a:ext cx="4267200" cy="4868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1066800"/>
            <a:ext cx="4876800" cy="4876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Born in 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1929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&amp; raised in</a:t>
            </a:r>
          </a:p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Atlanta</a:t>
            </a:r>
            <a:r>
              <a:rPr lang="en-US" sz="4800" dirty="0" smtClean="0">
                <a:solidFill>
                  <a:schemeClr val="bg1"/>
                </a:solidFill>
              </a:rPr>
              <a:t>, Martin was one of three children born to a Baptist preacher.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  <p:pic>
        <p:nvPicPr>
          <p:cNvPr id="20482" name="Picture 2" descr="http://wwwdelivery.superstock.com/WI/223/4048/PreviewComp/SuperStock_4048-1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371850" cy="3960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delivery.superstock.com/WI/223/4048/PreviewComp/SuperStock_4048-1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257800" cy="6175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4800"/>
            <a:ext cx="72390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 King became a leader in the civil rights movement in 1955, when he was invited to be a spokesperson for the </a:t>
            </a:r>
            <a:r>
              <a:rPr lang="en-US" sz="5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Montgomery Bus Boycott.  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  <p:pic>
        <p:nvPicPr>
          <p:cNvPr id="29698" name="Picture 2" descr="http://www.history.com/images/media/slideshow/martin-luther-king-jr/mlk-montgomery-bus-boy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14600"/>
            <a:ext cx="5529216" cy="3765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history.com/images/media/slideshow/martin-luther-king-jr/mlk-montgomery-bus-boy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35" y="381000"/>
            <a:ext cx="8168381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33400"/>
            <a:ext cx="4038600" cy="6096000"/>
          </a:xfrm>
        </p:spPr>
        <p:txBody>
          <a:bodyPr>
            <a:normAutofit fontScale="85000" lnSpcReduction="1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200" dirty="0" smtClean="0">
                <a:solidFill>
                  <a:schemeClr val="bg1"/>
                </a:solidFill>
              </a:rPr>
              <a:t>You may recall that the Montgomery Bus Boycott was initiated by another icon of the Civil Rights Movement,  </a:t>
            </a:r>
            <a:r>
              <a:rPr lang="en-US" sz="6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Rosa Parks </a:t>
            </a:r>
            <a:r>
              <a:rPr lang="en-US" sz="4800" dirty="0" smtClean="0">
                <a:solidFill>
                  <a:schemeClr val="bg1"/>
                </a:solidFill>
              </a:rPr>
              <a:t>who refused to sit at the back of the bus.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  <p:pic>
        <p:nvPicPr>
          <p:cNvPr id="26626" name="Picture 2" descr="http://www.achievement.org/achievers/par0/large/par0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810000" cy="3133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914400"/>
            <a:ext cx="3276600" cy="2971799"/>
          </a:xfrm>
        </p:spPr>
        <p:txBody>
          <a:bodyPr/>
          <a:lstStyle/>
          <a:p>
            <a:r>
              <a:rPr lang="en-US" dirty="0" err="1" smtClean="0"/>
              <a:t>Martan</a:t>
            </a:r>
            <a:r>
              <a:rPr lang="en-US" dirty="0" smtClean="0"/>
              <a:t> Luther King Jr.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t3.gstatic.com/images?q=tbn:ANd9GcRM-QWHsutlZ4529Te80DXS5o2GnsR0XlWtPMEsDITE-uCVggpgIVRMyJ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685800"/>
            <a:ext cx="4571995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chievement.org/achievers/par0/large/par0-00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143000" y="381000"/>
            <a:ext cx="7010400" cy="5766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5029200" cy="5943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One of King’s greatest influences in his philosophy of non-violence </a:t>
            </a:r>
            <a:r>
              <a:rPr lang="en-US" sz="4400" dirty="0" smtClean="0">
                <a:solidFill>
                  <a:schemeClr val="bg1"/>
                </a:solidFill>
              </a:rPr>
              <a:t>was the teachings of 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Mahatma Gandhi, </a:t>
            </a:r>
            <a:r>
              <a:rPr lang="en-US" sz="4800" dirty="0" smtClean="0">
                <a:solidFill>
                  <a:schemeClr val="bg1"/>
                </a:solidFill>
              </a:rPr>
              <a:t>the father of modern India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  <p:pic>
        <p:nvPicPr>
          <p:cNvPr id="28674" name="Picture 2" descr="http://postalheritage.files.wordpress.com/2011/03/64-gandhi.jpg?w=400&amp;h=2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3810000" cy="2276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29718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Have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Dream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652" name="Picture 4" descr="http://upload.wikimedia.org/wikipedia/commons/8/81/Martin_Luther_King_-_March_on_Washington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429000" y="533400"/>
            <a:ext cx="5194409" cy="5447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 have a dre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upload.wikimedia.org/wikipedia/commons/8/81/Martin_Luther_King_-_March_on_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762000"/>
            <a:ext cx="3714750" cy="3895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2" name="Picture 2" descr="http://www.pbs.org/newshour/rundown/march-on-washington1.jpg"/>
          <p:cNvPicPr>
            <a:picLocks noChangeAspect="1" noChangeArrowheads="1"/>
          </p:cNvPicPr>
          <p:nvPr/>
        </p:nvPicPr>
        <p:blipFill>
          <a:blip r:embed="rId3" cstate="print"/>
          <a:srcRect l="4769" t="5882" r="4621" b="5882"/>
          <a:stretch>
            <a:fillRect/>
          </a:stretch>
        </p:blipFill>
        <p:spPr bwMode="auto">
          <a:xfrm>
            <a:off x="381000" y="2743200"/>
            <a:ext cx="43434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4191000" cy="251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His most famous speech was given at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1963 “March on Washington”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bs.org/newshour/rundown/march-on-washington1.jpg"/>
          <p:cNvPicPr>
            <a:picLocks noChangeAspect="1" noChangeArrowheads="1"/>
          </p:cNvPicPr>
          <p:nvPr/>
        </p:nvPicPr>
        <p:blipFill>
          <a:blip r:embed="rId2" cstate="print"/>
          <a:srcRect l="4769" t="5882" r="4621" b="5882"/>
          <a:stretch>
            <a:fillRect/>
          </a:stretch>
        </p:blipFill>
        <p:spPr bwMode="auto">
          <a:xfrm>
            <a:off x="1143000" y="152400"/>
            <a:ext cx="7239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upload.wikimedia.org/wikipedia/commons/8/81/Martin_Luther_King_-_March_on_Washington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752600" y="371670"/>
            <a:ext cx="6185009" cy="6486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infamouskidd.com/wp-content/uploads/2011/04/martin-luther-king-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924800" cy="544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3048000" cy="3810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1964</a:t>
            </a:r>
            <a:r>
              <a:rPr lang="en-US" sz="4000" dirty="0" smtClean="0">
                <a:solidFill>
                  <a:schemeClr val="bg1"/>
                </a:solidFill>
              </a:rPr>
              <a:t>, King won the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Nobel Peace Prize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24" name="Picture 4" descr="http://straightfromthea.com/wp-content/uploads/2011/01/ml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"/>
            <a:ext cx="4543425" cy="570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straightfromthea.com/wp-content/uploads/2011/01/ml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-152400"/>
            <a:ext cx="5675692" cy="7127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7239000" cy="25908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Tragedy strikes on  April 4, </a:t>
            </a:r>
            <a:r>
              <a:rPr lang="en-US" sz="7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1968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0.gstatic.com/images?q=tbn:ANd9GcTH9uFG5pbDHMI-smtgRnFCvpKP7isEC6lg4ARbzEJl78BwHejhBC3OgZ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24643" y="0"/>
            <a:ext cx="10368643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Martin Luther King, Jr.</a:t>
            </a:r>
            <a:r>
              <a:rPr lang="en-US" dirty="0" smtClean="0"/>
              <a:t> (January 15, 1929 – April 4, 1968) was an American </a:t>
            </a:r>
            <a:r>
              <a:rPr lang="en-US" dirty="0" smtClean="0">
                <a:hlinkClick r:id="rId4" tooltip="Pastor"/>
              </a:rPr>
              <a:t>clergyman</a:t>
            </a:r>
            <a:r>
              <a:rPr lang="en-US" dirty="0" smtClean="0"/>
              <a:t>, activist, and prominent leader in the </a:t>
            </a:r>
            <a:r>
              <a:rPr lang="en-US" dirty="0" smtClean="0">
                <a:hlinkClick r:id="rId5" tooltip="African-American Civil Rights Movement (1955–1968)"/>
              </a:rPr>
              <a:t>African-American Civil Rights Movement</a:t>
            </a:r>
            <a:r>
              <a:rPr lang="en-US" dirty="0" smtClean="0"/>
              <a:t>.</a:t>
            </a:r>
            <a:r>
              <a:rPr lang="en-US" baseline="30000" dirty="0" smtClean="0">
                <a:hlinkClick r:id=""/>
              </a:rPr>
              <a:t>[1]</a:t>
            </a:r>
            <a:r>
              <a:rPr lang="en-US" dirty="0" smtClean="0"/>
              <a:t> He is best known for his role in the advancement of </a:t>
            </a:r>
            <a:r>
              <a:rPr lang="en-US" dirty="0" smtClean="0">
                <a:hlinkClick r:id="rId6" tooltip="Civil and political rights"/>
              </a:rPr>
              <a:t>civil rights</a:t>
            </a:r>
            <a:r>
              <a:rPr lang="en-US" dirty="0" smtClean="0"/>
              <a:t> in the United States and around the world, using </a:t>
            </a:r>
            <a:r>
              <a:rPr lang="en-US" dirty="0" smtClean="0">
                <a:hlinkClick r:id="rId7" tooltip="Nonviolence"/>
              </a:rPr>
              <a:t>nonviolent</a:t>
            </a:r>
            <a:r>
              <a:rPr lang="en-US" dirty="0" smtClean="0"/>
              <a:t> methods following the teachings of </a:t>
            </a:r>
            <a:r>
              <a:rPr lang="en-US" dirty="0" smtClean="0">
                <a:hlinkClick r:id="rId8" tooltip="Mahatma Gandhi"/>
              </a:rPr>
              <a:t>Mahatma Gandhi</a:t>
            </a:r>
            <a:r>
              <a:rPr lang="en-US" dirty="0" smtClean="0"/>
              <a:t>.</a:t>
            </a:r>
            <a:r>
              <a:rPr lang="en-US" baseline="30000" dirty="0" smtClean="0">
                <a:hlinkClick r:id=""/>
              </a:rPr>
              <a:t>[2]</a:t>
            </a:r>
            <a:r>
              <a:rPr lang="en-US" dirty="0" smtClean="0"/>
              <a:t> King has become a national icon in the history of </a:t>
            </a:r>
            <a:r>
              <a:rPr lang="en-US" dirty="0" smtClean="0">
                <a:hlinkClick r:id="rId9" tooltip="Modern American liberalism"/>
              </a:rPr>
              <a:t>modern American liberalism</a:t>
            </a:r>
            <a:r>
              <a:rPr lang="en-US" dirty="0" smtClean="0"/>
              <a:t>.</a:t>
            </a:r>
            <a:r>
              <a:rPr lang="en-US" baseline="30000" dirty="0" smtClean="0">
                <a:hlinkClick r:id=""/>
              </a:rPr>
              <a:t>[3]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3352800" cy="5943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</a:t>
            </a:r>
            <a:r>
              <a:rPr lang="en-US" sz="4800" dirty="0" smtClean="0">
                <a:solidFill>
                  <a:schemeClr val="bg1"/>
                </a:solidFill>
              </a:rPr>
              <a:t>hile standing on the balcony of his motel in 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Memphis</a:t>
            </a:r>
            <a:r>
              <a:rPr lang="en-US" sz="4800" dirty="0" smtClean="0">
                <a:solidFill>
                  <a:schemeClr val="bg1"/>
                </a:solidFill>
              </a:rPr>
              <a:t>, King was assassinated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  <p:pic>
        <p:nvPicPr>
          <p:cNvPr id="31746" name="Picture 2" descr="http://www.findingdulcinea.com/docroot/dulcinea/fd_images/news/on-this-day/March-April-08/On-this-Day--Martin-Luther-King-Jr--Assassinated-in-Memphis/news/0/image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886200" y="1143000"/>
            <a:ext cx="501904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indingdulcinea.com/docroot/dulcinea/fd_images/news/on-this-day/March-April-08/On-this-Day--Martin-Luther-King-Jr--Assassinated-in-Memphis/news/0/image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62000" y="457200"/>
            <a:ext cx="7914640" cy="468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90600"/>
            <a:ext cx="7772400" cy="4724400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Though gone…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Martin Luther King Jr. created a 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legacy of peace </a:t>
            </a:r>
            <a:r>
              <a:rPr lang="en-US" sz="4800" dirty="0" smtClean="0">
                <a:solidFill>
                  <a:schemeClr val="bg1"/>
                </a:solidFill>
              </a:rPr>
              <a:t>that guided the civil rights movement towards equality 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in American society.   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writespirit.net/inspirational_talks/political/martin_luther_king_talks/martin-luther-k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629400" cy="5731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533400"/>
            <a:ext cx="6400800" cy="762000"/>
          </a:xfrm>
        </p:spPr>
        <p:txBody>
          <a:bodyPr/>
          <a:lstStyle/>
          <a:p>
            <a:pPr marL="514350" indent="-514350"/>
            <a:r>
              <a:rPr lang="en-US" dirty="0" smtClean="0">
                <a:solidFill>
                  <a:schemeClr val="bg1"/>
                </a:solidFill>
              </a:rPr>
              <a:t>MLK     1929 -  1968 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219200" y="54102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let the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dream die.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 descr="http://www.lexington1.net/technology/instruct/lessons/elementary/mlking/king_files/mlk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16162"/>
          <a:stretch>
            <a:fillRect/>
          </a:stretch>
        </p:blipFill>
        <p:spPr bwMode="auto">
          <a:xfrm>
            <a:off x="2971800" y="1371600"/>
            <a:ext cx="2819400" cy="35057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"/>
            <a:ext cx="78486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Research Sources</a:t>
            </a:r>
          </a:p>
          <a:p>
            <a:r>
              <a:rPr lang="en-US" sz="2800" dirty="0" smtClean="0">
                <a:solidFill>
                  <a:schemeClr val="bg1"/>
                </a:solidFill>
                <a:hlinkClick r:id="rId2"/>
              </a:rPr>
              <a:t>http://www.thekingcenter.org/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Image Credits</a:t>
            </a:r>
            <a:endParaRPr lang="en-US" sz="4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  <a:hlinkClick r:id="rId3"/>
              </a:rPr>
              <a:t>http://itthing.com/wp-content/uploads/2.jpg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bg1"/>
                </a:solidFill>
                <a:hlinkClick r:id="rId4"/>
              </a:rPr>
              <a:t>http://www.achievement.org/achievers/par0/large/par0-004.jpg</a:t>
            </a: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  <a:hlinkClick r:id="rId5"/>
              </a:rPr>
              <a:t>http://postalheritage.files.wordpress.com/2011/03/64-gandhi.jpg?w=400&amp;h=239</a:t>
            </a:r>
            <a:r>
              <a:rPr lang="en-US" sz="18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1800" dirty="0" smtClean="0">
                <a:solidFill>
                  <a:schemeClr val="bg1"/>
                </a:solidFill>
                <a:hlinkClick r:id="rId6"/>
              </a:rPr>
              <a:t>http://a.abcnews.com/images/US/gty_martin_luther_king_speech_lincoln_memorial_mw_110822_wg.jpg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bg1"/>
                </a:solidFill>
                <a:hlinkClick r:id="rId7"/>
              </a:rPr>
              <a:t>http://www.pbs.org/newshour/rundown/march-on-washington1.jpg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bg1"/>
                </a:solidFill>
                <a:hlinkClick r:id="rId8"/>
              </a:rPr>
              <a:t>http://www.findingdulcinea.com/docroot/dulcinea/fd_images/news/on-this-day/March-April-08/On-this-Day--Martin-Luther-King-Jr--Assassinated-in-Memphis/news/0/image.jpg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bg1"/>
                </a:solidFill>
                <a:hlinkClick r:id="rId9"/>
              </a:rPr>
              <a:t>http://www.infamouskidd.com/wp-content/uploads/2011/04/martin-luther-king-jr.jpg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bg1"/>
                </a:solidFill>
                <a:hlinkClick r:id="rId10"/>
              </a:rPr>
              <a:t>http://www.history.com/images/media/slideshow/martin-luther-king-jr/mlk-montgomery-bus-boycott.jpg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bg1"/>
                </a:solidFill>
                <a:hlinkClick r:id="rId11"/>
              </a:rPr>
              <a:t>http://www.lexington1.net/technology/instruct/lessons/elementary/mlking/king_files/mlk.jpg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bg1"/>
                </a:solidFill>
                <a:hlinkClick r:id="rId12"/>
              </a:rPr>
              <a:t>http://myhero.com/images/guest/g20749/hero28812/mlkj.jpg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900" dirty="0" smtClean="0">
                <a:solidFill>
                  <a:schemeClr val="bg1"/>
                </a:solidFill>
              </a:rPr>
              <a:t>Audio Credit</a:t>
            </a:r>
          </a:p>
          <a:p>
            <a:r>
              <a:rPr lang="en-US" sz="1800" dirty="0" smtClean="0">
                <a:solidFill>
                  <a:schemeClr val="bg1"/>
                </a:solidFill>
                <a:hlinkClick r:id="rId13"/>
              </a:rPr>
              <a:t>http://www.americanrhetoric.com/speeches/mlkihaveadream.htm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086600" cy="4953000"/>
          </a:xfrm>
        </p:spPr>
        <p:txBody>
          <a:bodyPr>
            <a:normAutofit lnSpcReduction="10000"/>
          </a:bodyPr>
          <a:lstStyle/>
          <a:p>
            <a:r>
              <a:rPr lang="en-US" sz="6500" dirty="0" smtClean="0">
                <a:solidFill>
                  <a:schemeClr val="bg1"/>
                </a:solidFill>
              </a:rPr>
              <a:t>NOW….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As you make your presentation…</a:t>
            </a:r>
            <a:endParaRPr lang="en-US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Remember what you learned &amp; make a GREAT presentation.</a:t>
            </a:r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487680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 </a:t>
            </a:r>
            <a:r>
              <a:rPr lang="en-US" dirty="0" smtClean="0">
                <a:hlinkClick r:id="rId2" tooltip="Progressive National Baptist Convention"/>
              </a:rPr>
              <a:t>Baptist</a:t>
            </a:r>
            <a:r>
              <a:rPr lang="en-US" dirty="0" smtClean="0"/>
              <a:t> minister, King became a </a:t>
            </a:r>
            <a:r>
              <a:rPr lang="en-US" dirty="0" smtClean="0">
                <a:hlinkClick r:id="rId3" tooltip="African-American Civil Rights Movement (1955–1968)"/>
              </a:rPr>
              <a:t>civil rights activist</a:t>
            </a:r>
            <a:r>
              <a:rPr lang="en-US" dirty="0" smtClean="0"/>
              <a:t> early in his career.</a:t>
            </a:r>
            <a:r>
              <a:rPr lang="en-US" baseline="30000" dirty="0" smtClean="0">
                <a:hlinkClick r:id=""/>
              </a:rPr>
              <a:t>[4]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mienne" pitchFamily="82" charset="0"/>
              </a:rPr>
              <a:t>He led the 1955 </a:t>
            </a:r>
            <a:r>
              <a:rPr lang="en-US" dirty="0" smtClean="0">
                <a:latin typeface="Amienne" pitchFamily="82" charset="0"/>
                <a:hlinkClick r:id="rId4" tooltip="Montgomery Bus Boycott"/>
              </a:rPr>
              <a:t>Montgomery Bus Boycott</a:t>
            </a:r>
            <a:r>
              <a:rPr lang="en-US" dirty="0" smtClean="0">
                <a:latin typeface="Amienne" pitchFamily="82" charset="0"/>
              </a:rPr>
              <a:t> and helped found the </a:t>
            </a:r>
            <a:r>
              <a:rPr lang="en-US" dirty="0" smtClean="0">
                <a:latin typeface="Amienne" pitchFamily="82" charset="0"/>
                <a:hlinkClick r:id="rId5" tooltip="Southern Christian Leadership Conference"/>
              </a:rPr>
              <a:t>Southern Christian Leadership Conference</a:t>
            </a:r>
            <a:r>
              <a:rPr lang="en-US" dirty="0" smtClean="0">
                <a:latin typeface="Amienne" pitchFamily="82" charset="0"/>
              </a:rPr>
              <a:t> (SCLC) in 1957, serving as its first president.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King's efforts led to the 1963 </a:t>
            </a:r>
            <a:r>
              <a:rPr lang="en-US" dirty="0" smtClean="0">
                <a:hlinkClick r:id="rId6" tooltip="March on Washington for Jobs and Freedom"/>
              </a:rPr>
              <a:t>March on Washington</a:t>
            </a:r>
            <a:r>
              <a:rPr lang="en-US" dirty="0" smtClean="0"/>
              <a:t>, where King delivered his "</a:t>
            </a:r>
            <a:r>
              <a:rPr lang="en-US" dirty="0" smtClean="0">
                <a:hlinkClick r:id="rId7" tooltip="I Have a Dream"/>
              </a:rPr>
              <a:t>I Have a Dream</a:t>
            </a:r>
            <a:r>
              <a:rPr lang="en-US" dirty="0" smtClean="0"/>
              <a:t>" speech.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There, he expanded American values to include the vision of a color blind society, and established his reputation as one of the greatest orators in American history.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"/>
            <a:ext cx="6781800" cy="50292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 1964, King became the youngest person to receive the </a:t>
            </a:r>
            <a:r>
              <a:rPr lang="en-US" dirty="0" smtClean="0">
                <a:hlinkClick r:id="rId2" tooltip="Nobel Peace Prize"/>
              </a:rPr>
              <a:t>Nobel Peace Prize</a:t>
            </a:r>
            <a:r>
              <a:rPr lang="en-US" dirty="0" smtClean="0"/>
              <a:t> for his work to end </a:t>
            </a:r>
            <a:r>
              <a:rPr lang="en-US" dirty="0" smtClean="0">
                <a:hlinkClick r:id="rId3" tooltip="Racial segregation in the United States"/>
              </a:rPr>
              <a:t>racial segregation</a:t>
            </a:r>
            <a:r>
              <a:rPr lang="en-US" dirty="0" smtClean="0"/>
              <a:t> and </a:t>
            </a:r>
            <a:r>
              <a:rPr lang="en-US" dirty="0" smtClean="0">
                <a:hlinkClick r:id="rId4" tooltip="Racial discrimination"/>
              </a:rPr>
              <a:t>racial discrimination</a:t>
            </a:r>
            <a:r>
              <a:rPr lang="en-US" dirty="0" smtClean="0"/>
              <a:t> through </a:t>
            </a:r>
            <a:r>
              <a:rPr lang="en-US" dirty="0" smtClean="0">
                <a:hlinkClick r:id="rId5" tooltip="Civil disobedience"/>
              </a:rPr>
              <a:t>civil disobedience</a:t>
            </a:r>
            <a:r>
              <a:rPr lang="en-US" dirty="0" smtClean="0"/>
              <a:t> and other nonviolent means.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By the time of his death in 1968, he had refocused his efforts on ending poverty and stopping the </a:t>
            </a:r>
            <a:r>
              <a:rPr lang="en-US" dirty="0" smtClean="0">
                <a:hlinkClick r:id="rId6" tooltip="Vietnam War"/>
              </a:rPr>
              <a:t>Vietnam War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"/>
            <a:ext cx="6781800" cy="5029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CREDIT</a:t>
            </a:r>
          </a:p>
          <a:p>
            <a:endParaRPr lang="en-US" dirty="0"/>
          </a:p>
          <a:p>
            <a:r>
              <a:rPr lang="en-US" dirty="0" smtClean="0"/>
              <a:t>Google</a:t>
            </a:r>
          </a:p>
          <a:p>
            <a:endParaRPr lang="en-US" dirty="0"/>
          </a:p>
          <a:p>
            <a:r>
              <a:rPr lang="en-US" dirty="0" smtClean="0"/>
              <a:t>Wikipedia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086600" cy="495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What </a:t>
            </a:r>
            <a:r>
              <a:rPr lang="en-US" sz="6600" dirty="0" smtClean="0">
                <a:solidFill>
                  <a:schemeClr val="bg1"/>
                </a:solidFill>
              </a:rPr>
              <a:t>advice would you </a:t>
            </a:r>
            <a:r>
              <a:rPr lang="en-US" sz="6600" dirty="0" smtClean="0">
                <a:solidFill>
                  <a:schemeClr val="bg1"/>
                </a:solidFill>
              </a:rPr>
              <a:t>give to </a:t>
            </a:r>
            <a:r>
              <a:rPr lang="en-US" sz="6600" dirty="0" smtClean="0">
                <a:solidFill>
                  <a:schemeClr val="bg1"/>
                </a:solidFill>
              </a:rPr>
              <a:t>improve the </a:t>
            </a:r>
            <a:r>
              <a:rPr lang="en-US" sz="6600" dirty="0" smtClean="0">
                <a:solidFill>
                  <a:schemeClr val="bg1"/>
                </a:solidFill>
              </a:rPr>
              <a:t>presentation</a:t>
            </a:r>
            <a:r>
              <a:rPr lang="en-US" sz="6600" dirty="0" smtClean="0">
                <a:solidFill>
                  <a:schemeClr val="bg1"/>
                </a:solidFill>
              </a:rPr>
              <a:t>?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086600" cy="4953000"/>
          </a:xfrm>
        </p:spPr>
        <p:txBody>
          <a:bodyPr>
            <a:normAutofit/>
          </a:bodyPr>
          <a:lstStyle/>
          <a:p>
            <a:r>
              <a:rPr lang="en-US" sz="6500" dirty="0" smtClean="0">
                <a:solidFill>
                  <a:schemeClr val="bg1"/>
                </a:solidFill>
              </a:rPr>
              <a:t>NOW….</a:t>
            </a:r>
          </a:p>
          <a:p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Take a look at the presentation again, after </a:t>
            </a:r>
            <a:r>
              <a:rPr lang="en-US" sz="4800" dirty="0" smtClean="0">
                <a:solidFill>
                  <a:schemeClr val="bg1"/>
                </a:solidFill>
              </a:rPr>
              <a:t>fixing the problems.</a:t>
            </a:r>
            <a:endParaRPr lang="en-US" sz="4800" dirty="0" smtClean="0">
              <a:solidFill>
                <a:schemeClr val="bg1"/>
              </a:solidFill>
            </a:endParaRPr>
          </a:p>
          <a:p>
            <a:endParaRPr lang="en-US" sz="4800" dirty="0"/>
          </a:p>
          <a:p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eattletimes.nwsource.com/art/mlk/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399"/>
            <a:ext cx="7620000" cy="5068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484</Words>
  <Application>Microsoft Office PowerPoint</Application>
  <PresentationFormat>On-screen Show (4:3)</PresentationFormat>
  <Paragraphs>94</Paragraphs>
  <Slides>36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Martan Luther King Jr.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Luther King Jr.</dc:title>
  <dc:creator>Joyce Deaton</dc:creator>
  <cp:lastModifiedBy>Joyce Deaton</cp:lastModifiedBy>
  <cp:revision>47</cp:revision>
  <dcterms:created xsi:type="dcterms:W3CDTF">2012-02-02T13:38:12Z</dcterms:created>
  <dcterms:modified xsi:type="dcterms:W3CDTF">2012-10-03T16:01:29Z</dcterms:modified>
</cp:coreProperties>
</file>